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256" r:id="rId3"/>
    <p:sldId id="257" r:id="rId4"/>
    <p:sldId id="258" r:id="rId5"/>
    <p:sldId id="264" r:id="rId6"/>
    <p:sldId id="260" r:id="rId7"/>
    <p:sldId id="265" r:id="rId8"/>
    <p:sldId id="266" r:id="rId9"/>
    <p:sldId id="259" r:id="rId10"/>
    <p:sldId id="267" r:id="rId11"/>
    <p:sldId id="273" r:id="rId12"/>
    <p:sldId id="268" r:id="rId13"/>
    <p:sldId id="269" r:id="rId14"/>
    <p:sldId id="271" r:id="rId15"/>
    <p:sldId id="270" r:id="rId16"/>
    <p:sldId id="261" r:id="rId17"/>
    <p:sldId id="278" r:id="rId18"/>
    <p:sldId id="262" r:id="rId19"/>
    <p:sldId id="275" r:id="rId20"/>
    <p:sldId id="276" r:id="rId21"/>
    <p:sldId id="277" r:id="rId22"/>
    <p:sldId id="263" r:id="rId23"/>
    <p:sldId id="282" r:id="rId24"/>
    <p:sldId id="279" r:id="rId25"/>
    <p:sldId id="280" r:id="rId26"/>
    <p:sldId id="274" r:id="rId27"/>
    <p:sldId id="281"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26203E-BFCF-4FBC-B1F2-FBCE2631CB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1BAB1A-7481-473C-9E3F-05D6C75F4A3F}">
      <dgm:prSet/>
      <dgm:spPr/>
      <dgm:t>
        <a:bodyPr/>
        <a:lstStyle/>
        <a:p>
          <a:pPr rtl="0"/>
          <a:r>
            <a:rPr lang="en-US" dirty="0" smtClean="0"/>
            <a:t>Climate change is contingent upon social choices</a:t>
          </a:r>
          <a:endParaRPr lang="en-US" dirty="0"/>
        </a:p>
      </dgm:t>
    </dgm:pt>
    <dgm:pt modelId="{B14DFF38-5CED-4F3F-BC82-8638302EC322}" cxnId="{29A93B90-9841-456F-9870-256E9700ED2B}" type="parTrans">
      <dgm:prSet/>
      <dgm:spPr/>
    </dgm:pt>
    <dgm:pt modelId="{EB07E80E-AC2F-4209-BE8A-054B758333F2}" cxnId="{29A93B90-9841-456F-9870-256E9700ED2B}" type="sibTrans">
      <dgm:prSet/>
      <dgm:spPr/>
    </dgm:pt>
    <dgm:pt modelId="{FDCC4A93-1849-4B14-BB49-8B857F5CE6A1}">
      <dgm:prSet/>
      <dgm:spPr/>
      <dgm:t>
        <a:bodyPr/>
        <a:lstStyle/>
        <a:p>
          <a:pPr rtl="0"/>
          <a:r>
            <a:rPr lang="en-US" dirty="0" smtClean="0"/>
            <a:t>Thinking of climate change as a physical phenomenon obscures these social choices</a:t>
          </a:r>
          <a:endParaRPr lang="en-US" dirty="0"/>
        </a:p>
      </dgm:t>
    </dgm:pt>
    <dgm:pt modelId="{5095476B-E691-42E0-83DC-B0F70CF873BC}" cxnId="{19BDFDCF-7BAA-4E5E-972B-EDAC9634B0B8}" type="parTrans">
      <dgm:prSet/>
      <dgm:spPr/>
    </dgm:pt>
    <dgm:pt modelId="{6CAFCD91-1A52-4DCD-9654-71B9C1812D68}" cxnId="{19BDFDCF-7BAA-4E5E-972B-EDAC9634B0B8}" type="sibTrans">
      <dgm:prSet/>
      <dgm:spPr/>
    </dgm:pt>
    <dgm:pt modelId="{5A3FCB9F-7D2B-45D9-85DB-9266E99295C4}">
      <dgm:prSet/>
      <dgm:spPr/>
      <dgm:t>
        <a:bodyPr/>
        <a:lstStyle/>
        <a:p>
          <a:pPr rtl="0"/>
          <a:r>
            <a:rPr lang="en-US" dirty="0" smtClean="0"/>
            <a:t>How much greenhouse gas is emitted into the atmosphere</a:t>
          </a:r>
          <a:endParaRPr lang="en-US" dirty="0"/>
        </a:p>
      </dgm:t>
    </dgm:pt>
    <dgm:pt modelId="{76D1D390-5E0D-4745-93AC-30205DFDE467}" cxnId="{3C2D895F-0E9B-431D-A9DD-C02A598852EA}" type="parTrans">
      <dgm:prSet/>
      <dgm:spPr/>
    </dgm:pt>
    <dgm:pt modelId="{FA32139F-E1E0-41B5-948E-4456B2F5F4A1}" cxnId="{3C2D895F-0E9B-431D-A9DD-C02A598852EA}" type="sibTrans">
      <dgm:prSet/>
      <dgm:spPr/>
    </dgm:pt>
    <dgm:pt modelId="{FD66F119-1E67-4FB0-8899-D7B65D89D1E7}">
      <dgm:prSet/>
      <dgm:spPr/>
      <dgm:t>
        <a:bodyPr/>
        <a:lstStyle/>
        <a:p>
          <a:pPr rtl="0"/>
          <a:r>
            <a:rPr lang="en-US" dirty="0" smtClean="0"/>
            <a:t>How we respond to climate change</a:t>
          </a:r>
          <a:endParaRPr lang="en-US" dirty="0"/>
        </a:p>
      </dgm:t>
    </dgm:pt>
    <dgm:pt modelId="{BC086780-EF4B-4E9A-B794-4C70408AB2A9}" cxnId="{96080B07-CB53-41CE-AF83-8EB010EB4EB5}" type="parTrans">
      <dgm:prSet/>
      <dgm:spPr/>
    </dgm:pt>
    <dgm:pt modelId="{0EF6585F-9D47-499D-BF15-DBAE33F442D0}" cxnId="{96080B07-CB53-41CE-AF83-8EB010EB4EB5}" type="sibTrans">
      <dgm:prSet/>
      <dgm:spPr/>
    </dgm:pt>
    <dgm:pt modelId="{D3D3AE24-839D-4D3E-BE65-4E03506BD3E2}">
      <dgm:prSet/>
      <dgm:spPr/>
      <dgm:t>
        <a:bodyPr/>
        <a:lstStyle/>
        <a:p>
          <a:pPr rtl="0"/>
          <a:r>
            <a:rPr lang="en-US" dirty="0" smtClean="0"/>
            <a:t>Who is most (and least) affected by climate change</a:t>
          </a:r>
          <a:endParaRPr lang="en-US" dirty="0"/>
        </a:p>
      </dgm:t>
    </dgm:pt>
    <dgm:pt modelId="{E315DA94-0787-45D0-9EA6-A2F25BFF89BF}" cxnId="{7732DA95-7D9D-4E08-B9DD-3CA373DAE3AA}" type="parTrans">
      <dgm:prSet/>
      <dgm:spPr/>
    </dgm:pt>
    <dgm:pt modelId="{5B2A5A98-1DF6-4738-87A9-7D485E321543}" cxnId="{7732DA95-7D9D-4E08-B9DD-3CA373DAE3AA}" type="sibTrans">
      <dgm:prSet/>
      <dgm:spPr/>
    </dgm:pt>
    <dgm:pt modelId="{46F31679-BF42-4DA8-978D-12144F29429E}" type="pres">
      <dgm:prSet presAssocID="{B826203E-BFCF-4FBC-B1F2-FBCE2631CB60}" presName="linear" presStyleCnt="0">
        <dgm:presLayoutVars>
          <dgm:animLvl val="lvl"/>
          <dgm:resizeHandles val="exact"/>
        </dgm:presLayoutVars>
      </dgm:prSet>
      <dgm:spPr/>
    </dgm:pt>
    <dgm:pt modelId="{26016F2D-3514-4CA9-B117-32760C47ED3E}" type="pres">
      <dgm:prSet presAssocID="{021BAB1A-7481-473C-9E3F-05D6C75F4A3F}" presName="parentText" presStyleLbl="node1" presStyleIdx="0" presStyleCnt="2">
        <dgm:presLayoutVars>
          <dgm:chMax val="0"/>
          <dgm:bulletEnabled val="1"/>
        </dgm:presLayoutVars>
      </dgm:prSet>
      <dgm:spPr/>
    </dgm:pt>
    <dgm:pt modelId="{7EBE3043-4011-428C-AA45-3C8BC8CF8B43}" type="pres">
      <dgm:prSet presAssocID="{021BAB1A-7481-473C-9E3F-05D6C75F4A3F}" presName="childText" presStyleLbl="revTx" presStyleIdx="0" presStyleCnt="1">
        <dgm:presLayoutVars>
          <dgm:bulletEnabled val="1"/>
        </dgm:presLayoutVars>
      </dgm:prSet>
      <dgm:spPr/>
      <dgm:t>
        <a:bodyPr/>
        <a:lstStyle/>
        <a:p>
          <a:endParaRPr lang="en-US"/>
        </a:p>
      </dgm:t>
    </dgm:pt>
    <dgm:pt modelId="{075AF1F5-B61C-4A32-9220-CDB36AEF88BE}" type="pres">
      <dgm:prSet presAssocID="{FDCC4A93-1849-4B14-BB49-8B857F5CE6A1}" presName="parentText" presStyleLbl="node1" presStyleIdx="1" presStyleCnt="2">
        <dgm:presLayoutVars>
          <dgm:chMax val="0"/>
          <dgm:bulletEnabled val="1"/>
        </dgm:presLayoutVars>
      </dgm:prSet>
      <dgm:spPr/>
      <dgm:t>
        <a:bodyPr/>
        <a:lstStyle/>
        <a:p>
          <a:endParaRPr lang="en-US"/>
        </a:p>
      </dgm:t>
    </dgm:pt>
  </dgm:ptLst>
  <dgm:cxnLst>
    <dgm:cxn modelId="{EE786BA4-8341-4349-B89D-1E86329626E8}" type="presOf" srcId="{B826203E-BFCF-4FBC-B1F2-FBCE2631CB60}" destId="{46F31679-BF42-4DA8-978D-12144F29429E}" srcOrd="0" destOrd="0" presId="urn:microsoft.com/office/officeart/2005/8/layout/vList2"/>
    <dgm:cxn modelId="{12147466-85F1-4DA0-9EBD-4B122DE3288F}" type="presOf" srcId="{D3D3AE24-839D-4D3E-BE65-4E03506BD3E2}" destId="{7EBE3043-4011-428C-AA45-3C8BC8CF8B43}" srcOrd="0" destOrd="2" presId="urn:microsoft.com/office/officeart/2005/8/layout/vList2"/>
    <dgm:cxn modelId="{E6CA4C4A-65B6-4792-8D7F-5242994C45E5}" type="presOf" srcId="{021BAB1A-7481-473C-9E3F-05D6C75F4A3F}" destId="{26016F2D-3514-4CA9-B117-32760C47ED3E}" srcOrd="0" destOrd="0" presId="urn:microsoft.com/office/officeart/2005/8/layout/vList2"/>
    <dgm:cxn modelId="{29A93B90-9841-456F-9870-256E9700ED2B}" srcId="{B826203E-BFCF-4FBC-B1F2-FBCE2631CB60}" destId="{021BAB1A-7481-473C-9E3F-05D6C75F4A3F}" srcOrd="0" destOrd="0" parTransId="{B14DFF38-5CED-4F3F-BC82-8638302EC322}" sibTransId="{EB07E80E-AC2F-4209-BE8A-054B758333F2}"/>
    <dgm:cxn modelId="{6418EC57-12A1-4F05-818E-CBAADD81DB53}" type="presOf" srcId="{FDCC4A93-1849-4B14-BB49-8B857F5CE6A1}" destId="{075AF1F5-B61C-4A32-9220-CDB36AEF88BE}" srcOrd="0" destOrd="0" presId="urn:microsoft.com/office/officeart/2005/8/layout/vList2"/>
    <dgm:cxn modelId="{96080B07-CB53-41CE-AF83-8EB010EB4EB5}" srcId="{021BAB1A-7481-473C-9E3F-05D6C75F4A3F}" destId="{FD66F119-1E67-4FB0-8899-D7B65D89D1E7}" srcOrd="1" destOrd="0" parTransId="{BC086780-EF4B-4E9A-B794-4C70408AB2A9}" sibTransId="{0EF6585F-9D47-499D-BF15-DBAE33F442D0}"/>
    <dgm:cxn modelId="{7732DA95-7D9D-4E08-B9DD-3CA373DAE3AA}" srcId="{021BAB1A-7481-473C-9E3F-05D6C75F4A3F}" destId="{D3D3AE24-839D-4D3E-BE65-4E03506BD3E2}" srcOrd="2" destOrd="0" parTransId="{E315DA94-0787-45D0-9EA6-A2F25BFF89BF}" sibTransId="{5B2A5A98-1DF6-4738-87A9-7D485E321543}"/>
    <dgm:cxn modelId="{2B1BB530-5120-4DBA-8E0C-257F892114C7}" type="presOf" srcId="{FD66F119-1E67-4FB0-8899-D7B65D89D1E7}" destId="{7EBE3043-4011-428C-AA45-3C8BC8CF8B43}" srcOrd="0" destOrd="1" presId="urn:microsoft.com/office/officeart/2005/8/layout/vList2"/>
    <dgm:cxn modelId="{19BDFDCF-7BAA-4E5E-972B-EDAC9634B0B8}" srcId="{B826203E-BFCF-4FBC-B1F2-FBCE2631CB60}" destId="{FDCC4A93-1849-4B14-BB49-8B857F5CE6A1}" srcOrd="1" destOrd="0" parTransId="{5095476B-E691-42E0-83DC-B0F70CF873BC}" sibTransId="{6CAFCD91-1A52-4DCD-9654-71B9C1812D68}"/>
    <dgm:cxn modelId="{3C2D895F-0E9B-431D-A9DD-C02A598852EA}" srcId="{021BAB1A-7481-473C-9E3F-05D6C75F4A3F}" destId="{5A3FCB9F-7D2B-45D9-85DB-9266E99295C4}" srcOrd="0" destOrd="0" parTransId="{76D1D390-5E0D-4745-93AC-30205DFDE467}" sibTransId="{FA32139F-E1E0-41B5-948E-4456B2F5F4A1}"/>
    <dgm:cxn modelId="{3CA59541-763C-472B-95F6-D3F5BDF9B9CA}" type="presOf" srcId="{5A3FCB9F-7D2B-45D9-85DB-9266E99295C4}" destId="{7EBE3043-4011-428C-AA45-3C8BC8CF8B43}" srcOrd="0" destOrd="0" presId="urn:microsoft.com/office/officeart/2005/8/layout/vList2"/>
    <dgm:cxn modelId="{8181867B-5117-4562-B57F-8CA0568491D0}" type="presParOf" srcId="{46F31679-BF42-4DA8-978D-12144F29429E}" destId="{26016F2D-3514-4CA9-B117-32760C47ED3E}" srcOrd="0" destOrd="0" presId="urn:microsoft.com/office/officeart/2005/8/layout/vList2"/>
    <dgm:cxn modelId="{AF753D49-A643-4F44-A302-4A3FC3399245}" type="presParOf" srcId="{46F31679-BF42-4DA8-978D-12144F29429E}" destId="{7EBE3043-4011-428C-AA45-3C8BC8CF8B43}" srcOrd="1" destOrd="0" presId="urn:microsoft.com/office/officeart/2005/8/layout/vList2"/>
    <dgm:cxn modelId="{9F83CBD4-9AE7-4E97-8E37-9B1F9D395AF9}" type="presParOf" srcId="{46F31679-BF42-4DA8-978D-12144F29429E}" destId="{075AF1F5-B61C-4A32-9220-CDB36AEF88BE}"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DF82E-E059-45A1-A2D1-09D8EF89EDCA}"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2215D5C5-C65B-4454-BB09-8D35DC603F49}">
      <dgm:prSet phldrT="[Text]"/>
      <dgm:spPr/>
      <dgm:t>
        <a:bodyPr/>
        <a:lstStyle/>
        <a:p>
          <a:r>
            <a:rPr lang="en-US" dirty="0" smtClean="0"/>
            <a:t>Stockbroker</a:t>
          </a:r>
          <a:endParaRPr lang="en-US" dirty="0"/>
        </a:p>
      </dgm:t>
    </dgm:pt>
    <dgm:pt modelId="{474BD4A5-21BA-4122-B0A8-B5E0C9F8E4E0}" cxnId="{359B7997-51FD-42ED-BB49-B63E89FDF6F3}" type="parTrans">
      <dgm:prSet/>
      <dgm:spPr/>
      <dgm:t>
        <a:bodyPr/>
        <a:lstStyle/>
        <a:p>
          <a:endParaRPr lang="en-US"/>
        </a:p>
      </dgm:t>
    </dgm:pt>
    <dgm:pt modelId="{1EC73A70-CD89-4347-B277-44A662D2EB72}" cxnId="{359B7997-51FD-42ED-BB49-B63E89FDF6F3}" type="sibTrans">
      <dgm:prSet/>
      <dgm:spPr/>
      <dgm:t>
        <a:bodyPr/>
        <a:lstStyle/>
        <a:p>
          <a:endParaRPr lang="en-US"/>
        </a:p>
      </dgm:t>
    </dgm:pt>
    <dgm:pt modelId="{CE2C5F7E-17DA-4773-BBC4-46236CEDFB57}">
      <dgm:prSet phldrT="[Text]"/>
      <dgm:spPr/>
      <dgm:t>
        <a:bodyPr/>
        <a:lstStyle/>
        <a:p>
          <a:r>
            <a:rPr lang="en-US" dirty="0" smtClean="0"/>
            <a:t>Secure two-income family</a:t>
          </a:r>
          <a:endParaRPr lang="en-US" dirty="0"/>
        </a:p>
      </dgm:t>
    </dgm:pt>
    <dgm:pt modelId="{7E1FFF41-D818-4B71-B084-8CE8019D8EA4}" cxnId="{5D5F930C-01F8-447B-8938-670C11FD3AE8}" type="parTrans">
      <dgm:prSet/>
      <dgm:spPr/>
      <dgm:t>
        <a:bodyPr/>
        <a:lstStyle/>
        <a:p>
          <a:endParaRPr lang="en-US"/>
        </a:p>
      </dgm:t>
    </dgm:pt>
    <dgm:pt modelId="{8C02C8DB-22A5-4773-B758-E2D3FD7C938D}" cxnId="{5D5F930C-01F8-447B-8938-670C11FD3AE8}" type="sibTrans">
      <dgm:prSet/>
      <dgm:spPr/>
      <dgm:t>
        <a:bodyPr/>
        <a:lstStyle/>
        <a:p>
          <a:endParaRPr lang="en-US"/>
        </a:p>
      </dgm:t>
    </dgm:pt>
    <dgm:pt modelId="{9B0263E1-F178-4B5D-B0F8-408D53DB1075}">
      <dgm:prSet phldrT="[Text]"/>
      <dgm:spPr/>
      <dgm:t>
        <a:bodyPr/>
        <a:lstStyle/>
        <a:p>
          <a:r>
            <a:rPr lang="en-US" dirty="0" smtClean="0"/>
            <a:t>Savings to deal with disasters</a:t>
          </a:r>
          <a:endParaRPr lang="en-US" dirty="0"/>
        </a:p>
      </dgm:t>
    </dgm:pt>
    <dgm:pt modelId="{5EA97A4E-BF8D-4CEC-A5AD-C1E8740242ED}" cxnId="{89860E81-4ADE-436D-B192-2E9962A7AB92}" type="parTrans">
      <dgm:prSet/>
      <dgm:spPr/>
      <dgm:t>
        <a:bodyPr/>
        <a:lstStyle/>
        <a:p>
          <a:endParaRPr lang="en-US"/>
        </a:p>
      </dgm:t>
    </dgm:pt>
    <dgm:pt modelId="{6C3D6F08-2CCB-46CB-9D5C-3AC6DFC2E079}" cxnId="{89860E81-4ADE-436D-B192-2E9962A7AB92}" type="sibTrans">
      <dgm:prSet/>
      <dgm:spPr/>
      <dgm:t>
        <a:bodyPr/>
        <a:lstStyle/>
        <a:p>
          <a:endParaRPr lang="en-US"/>
        </a:p>
      </dgm:t>
    </dgm:pt>
    <dgm:pt modelId="{B57F08A1-39AF-4975-B594-3F88ED74C7E5}">
      <dgm:prSet phldrT="[Text]"/>
      <dgm:spPr/>
      <dgm:t>
        <a:bodyPr/>
        <a:lstStyle/>
        <a:p>
          <a:r>
            <a:rPr lang="en-US" dirty="0" smtClean="0"/>
            <a:t>Strong connections to power brokers and decision makers</a:t>
          </a:r>
          <a:endParaRPr lang="en-US" dirty="0"/>
        </a:p>
      </dgm:t>
    </dgm:pt>
    <dgm:pt modelId="{93EAEE27-0EA3-467E-8C0B-86E000E70A43}" cxnId="{01F22EF9-A27C-4B0B-BCAC-13E19C28F34C}" type="parTrans">
      <dgm:prSet/>
      <dgm:spPr/>
      <dgm:t>
        <a:bodyPr/>
        <a:lstStyle/>
        <a:p>
          <a:endParaRPr lang="en-US"/>
        </a:p>
      </dgm:t>
    </dgm:pt>
    <dgm:pt modelId="{E35AD687-1B4E-4F17-BFC7-C5CE84EF9E80}" cxnId="{01F22EF9-A27C-4B0B-BCAC-13E19C28F34C}" type="sibTrans">
      <dgm:prSet/>
      <dgm:spPr/>
      <dgm:t>
        <a:bodyPr/>
        <a:lstStyle/>
        <a:p>
          <a:endParaRPr lang="en-US"/>
        </a:p>
      </dgm:t>
    </dgm:pt>
    <dgm:pt modelId="{827F1216-B201-4B7B-8D65-EF120E06F9D9}">
      <dgm:prSet phldrT="[Text]"/>
      <dgm:spPr/>
      <dgm:t>
        <a:bodyPr/>
        <a:lstStyle/>
        <a:p>
          <a:r>
            <a:rPr lang="en-US" dirty="0" smtClean="0"/>
            <a:t>Nurse</a:t>
          </a:r>
          <a:endParaRPr lang="en-US" dirty="0"/>
        </a:p>
      </dgm:t>
    </dgm:pt>
    <dgm:pt modelId="{B61C9EB8-2BEF-4272-AA2F-31BB9CFB2FCA}" cxnId="{EB65E4F3-7DF6-4681-9451-2A0BEB4D49E8}" type="parTrans">
      <dgm:prSet/>
      <dgm:spPr/>
      <dgm:t>
        <a:bodyPr/>
        <a:lstStyle/>
        <a:p>
          <a:endParaRPr lang="en-US"/>
        </a:p>
      </dgm:t>
    </dgm:pt>
    <dgm:pt modelId="{E835BC2D-EB03-4909-BAC1-A79DE5ED5727}" cxnId="{EB65E4F3-7DF6-4681-9451-2A0BEB4D49E8}" type="sibTrans">
      <dgm:prSet/>
      <dgm:spPr/>
      <dgm:t>
        <a:bodyPr/>
        <a:lstStyle/>
        <a:p>
          <a:endParaRPr lang="en-US"/>
        </a:p>
      </dgm:t>
    </dgm:pt>
    <dgm:pt modelId="{7AE97289-41BE-4DB6-B00F-510A2040D7B3}">
      <dgm:prSet phldrT="[Text]"/>
      <dgm:spPr/>
      <dgm:t>
        <a:bodyPr/>
        <a:lstStyle/>
        <a:p>
          <a:r>
            <a:rPr lang="en-US" dirty="0" smtClean="0"/>
            <a:t>Single income household</a:t>
          </a:r>
          <a:endParaRPr lang="en-US" dirty="0"/>
        </a:p>
      </dgm:t>
    </dgm:pt>
    <dgm:pt modelId="{1629B92E-E418-4C8C-B5AA-1FEA4A794CD1}" cxnId="{3AA4CEDD-1D8B-4112-999B-A365E0215D5A}" type="parTrans">
      <dgm:prSet/>
      <dgm:spPr/>
      <dgm:t>
        <a:bodyPr/>
        <a:lstStyle/>
        <a:p>
          <a:endParaRPr lang="en-US"/>
        </a:p>
      </dgm:t>
    </dgm:pt>
    <dgm:pt modelId="{65EA82B6-9A0A-451C-B4B7-9EACA7D064E1}" cxnId="{3AA4CEDD-1D8B-4112-999B-A365E0215D5A}" type="sibTrans">
      <dgm:prSet/>
      <dgm:spPr/>
      <dgm:t>
        <a:bodyPr/>
        <a:lstStyle/>
        <a:p>
          <a:endParaRPr lang="en-US"/>
        </a:p>
      </dgm:t>
    </dgm:pt>
    <dgm:pt modelId="{ED6B7342-3B60-4DE5-8C47-003AE7BE4C27}">
      <dgm:prSet phldrT="[Text]"/>
      <dgm:spPr/>
      <dgm:t>
        <a:bodyPr/>
        <a:lstStyle/>
        <a:p>
          <a:r>
            <a:rPr lang="en-US" dirty="0" smtClean="0"/>
            <a:t>Some insurance</a:t>
          </a:r>
          <a:endParaRPr lang="en-US" dirty="0"/>
        </a:p>
      </dgm:t>
    </dgm:pt>
    <dgm:pt modelId="{5142A96F-42E2-405D-9EEB-07C3293488BF}" cxnId="{FA6AFE22-DA62-4344-B75E-EDDE628F5194}" type="parTrans">
      <dgm:prSet/>
      <dgm:spPr/>
      <dgm:t>
        <a:bodyPr/>
        <a:lstStyle/>
        <a:p>
          <a:endParaRPr lang="en-US"/>
        </a:p>
      </dgm:t>
    </dgm:pt>
    <dgm:pt modelId="{CC46E2DA-F6A9-43DB-81ED-B657D4266D7E}" cxnId="{FA6AFE22-DA62-4344-B75E-EDDE628F5194}" type="sibTrans">
      <dgm:prSet/>
      <dgm:spPr/>
      <dgm:t>
        <a:bodyPr/>
        <a:lstStyle/>
        <a:p>
          <a:endParaRPr lang="en-US"/>
        </a:p>
      </dgm:t>
    </dgm:pt>
    <dgm:pt modelId="{2FEB3357-E845-4B75-A5BD-834DF5B18170}">
      <dgm:prSet phldrT="[Text]"/>
      <dgm:spPr/>
      <dgm:t>
        <a:bodyPr/>
        <a:lstStyle/>
        <a:p>
          <a:r>
            <a:rPr lang="en-US" dirty="0" smtClean="0"/>
            <a:t>Strong network of friends and family</a:t>
          </a:r>
          <a:endParaRPr lang="en-US" dirty="0"/>
        </a:p>
      </dgm:t>
    </dgm:pt>
    <dgm:pt modelId="{A0830B0C-6B48-460A-A697-88235B7573BE}" cxnId="{DDFADFD0-D78E-4339-B819-7B5BBAFAE8B9}" type="parTrans">
      <dgm:prSet/>
      <dgm:spPr/>
      <dgm:t>
        <a:bodyPr/>
        <a:lstStyle/>
        <a:p>
          <a:endParaRPr lang="en-US"/>
        </a:p>
      </dgm:t>
    </dgm:pt>
    <dgm:pt modelId="{5A1214EC-FBF7-419B-B3FA-50E126059FE4}" cxnId="{DDFADFD0-D78E-4339-B819-7B5BBAFAE8B9}" type="sibTrans">
      <dgm:prSet/>
      <dgm:spPr/>
      <dgm:t>
        <a:bodyPr/>
        <a:lstStyle/>
        <a:p>
          <a:endParaRPr lang="en-US"/>
        </a:p>
      </dgm:t>
    </dgm:pt>
    <dgm:pt modelId="{8810AC30-840A-47EB-9BA3-9872F50F53CC}">
      <dgm:prSet phldrT="[Text]"/>
      <dgm:spPr/>
      <dgm:t>
        <a:bodyPr/>
        <a:lstStyle/>
        <a:p>
          <a:r>
            <a:rPr lang="en-US" dirty="0" smtClean="0"/>
            <a:t>Fast food worker</a:t>
          </a:r>
          <a:endParaRPr lang="en-US" dirty="0"/>
        </a:p>
      </dgm:t>
    </dgm:pt>
    <dgm:pt modelId="{11ED3700-9833-447D-B50D-64F66AB95067}" cxnId="{7B762703-8645-40A4-B598-F0E0F07DA51B}" type="parTrans">
      <dgm:prSet/>
      <dgm:spPr/>
      <dgm:t>
        <a:bodyPr/>
        <a:lstStyle/>
        <a:p>
          <a:endParaRPr lang="en-US"/>
        </a:p>
      </dgm:t>
    </dgm:pt>
    <dgm:pt modelId="{4C21A969-85CE-406B-AF81-85E1C63F5597}" cxnId="{7B762703-8645-40A4-B598-F0E0F07DA51B}" type="sibTrans">
      <dgm:prSet/>
      <dgm:spPr/>
      <dgm:t>
        <a:bodyPr/>
        <a:lstStyle/>
        <a:p>
          <a:endParaRPr lang="en-US"/>
        </a:p>
      </dgm:t>
    </dgm:pt>
    <dgm:pt modelId="{B0DD536E-7AE5-4373-9046-7D176A5499C2}">
      <dgm:prSet phldrT="[Text]"/>
      <dgm:spPr/>
      <dgm:t>
        <a:bodyPr/>
        <a:lstStyle/>
        <a:p>
          <a:r>
            <a:rPr lang="en-US" dirty="0" smtClean="0"/>
            <a:t>Single income household</a:t>
          </a:r>
          <a:endParaRPr lang="en-US" dirty="0"/>
        </a:p>
      </dgm:t>
    </dgm:pt>
    <dgm:pt modelId="{DFB9C998-F943-4522-8164-8AD8355438BB}" cxnId="{E76389D2-F3AB-48BA-A223-42F24263AF02}" type="parTrans">
      <dgm:prSet/>
      <dgm:spPr/>
      <dgm:t>
        <a:bodyPr/>
        <a:lstStyle/>
        <a:p>
          <a:endParaRPr lang="en-US"/>
        </a:p>
      </dgm:t>
    </dgm:pt>
    <dgm:pt modelId="{A4311FBB-5356-4AE7-9071-8C0B0AE19644}" cxnId="{E76389D2-F3AB-48BA-A223-42F24263AF02}" type="sibTrans">
      <dgm:prSet/>
      <dgm:spPr/>
      <dgm:t>
        <a:bodyPr/>
        <a:lstStyle/>
        <a:p>
          <a:endParaRPr lang="en-US"/>
        </a:p>
      </dgm:t>
    </dgm:pt>
    <dgm:pt modelId="{12BAEB13-FF84-40B6-87CB-CE5B51545E48}">
      <dgm:prSet phldrT="[Text]"/>
      <dgm:spPr/>
      <dgm:t>
        <a:bodyPr/>
        <a:lstStyle/>
        <a:p>
          <a:r>
            <a:rPr lang="en-US" dirty="0" smtClean="0"/>
            <a:t>No insurance or savings</a:t>
          </a:r>
          <a:endParaRPr lang="en-US" dirty="0"/>
        </a:p>
      </dgm:t>
    </dgm:pt>
    <dgm:pt modelId="{AAF75E08-EA80-4990-9F08-AA40ADFAE183}" cxnId="{6BF3C245-130A-4688-A842-2801EEFED3E4}" type="parTrans">
      <dgm:prSet/>
      <dgm:spPr/>
      <dgm:t>
        <a:bodyPr/>
        <a:lstStyle/>
        <a:p>
          <a:endParaRPr lang="en-US"/>
        </a:p>
      </dgm:t>
    </dgm:pt>
    <dgm:pt modelId="{43291288-95AB-493C-97FF-9E47351ACAB5}" cxnId="{6BF3C245-130A-4688-A842-2801EEFED3E4}" type="sibTrans">
      <dgm:prSet/>
      <dgm:spPr/>
      <dgm:t>
        <a:bodyPr/>
        <a:lstStyle/>
        <a:p>
          <a:endParaRPr lang="en-US"/>
        </a:p>
      </dgm:t>
    </dgm:pt>
    <dgm:pt modelId="{16B44273-E180-46EC-84C4-DB79C23B13AF}">
      <dgm:prSet phldrT="[Text]"/>
      <dgm:spPr/>
      <dgm:t>
        <a:bodyPr/>
        <a:lstStyle/>
        <a:p>
          <a:r>
            <a:rPr lang="en-US" dirty="0" smtClean="0"/>
            <a:t>Limited access to decision makers</a:t>
          </a:r>
          <a:endParaRPr lang="en-US" dirty="0"/>
        </a:p>
      </dgm:t>
    </dgm:pt>
    <dgm:pt modelId="{F67E6B0E-87EB-415C-AF72-CD9F94145705}" cxnId="{DD609348-DE5A-41EA-9856-2B09B3263B77}" type="parTrans">
      <dgm:prSet/>
      <dgm:spPr/>
      <dgm:t>
        <a:bodyPr/>
        <a:lstStyle/>
        <a:p>
          <a:endParaRPr lang="en-US"/>
        </a:p>
      </dgm:t>
    </dgm:pt>
    <dgm:pt modelId="{D47BF44A-30AD-4AFD-B8CF-20C80DFFECA6}" cxnId="{DD609348-DE5A-41EA-9856-2B09B3263B77}" type="sibTrans">
      <dgm:prSet/>
      <dgm:spPr/>
      <dgm:t>
        <a:bodyPr/>
        <a:lstStyle/>
        <a:p>
          <a:endParaRPr lang="en-US"/>
        </a:p>
      </dgm:t>
    </dgm:pt>
    <dgm:pt modelId="{429D7575-0423-4627-B433-FB84A0993EFC}">
      <dgm:prSet phldrT="[Text]"/>
      <dgm:spPr/>
      <dgm:t>
        <a:bodyPr/>
        <a:lstStyle/>
        <a:p>
          <a:r>
            <a:rPr lang="en-US" dirty="0" smtClean="0"/>
            <a:t>Language barriers</a:t>
          </a:r>
          <a:endParaRPr lang="en-US" dirty="0"/>
        </a:p>
      </dgm:t>
    </dgm:pt>
    <dgm:pt modelId="{3F610288-2F1D-4A26-9723-AD7119F5D055}" cxnId="{41574558-F0E4-49EB-BA61-FAAAD4770E18}" type="parTrans">
      <dgm:prSet/>
      <dgm:spPr/>
      <dgm:t>
        <a:bodyPr/>
        <a:lstStyle/>
        <a:p>
          <a:endParaRPr lang="en-US"/>
        </a:p>
      </dgm:t>
    </dgm:pt>
    <dgm:pt modelId="{CB8AAF9C-EBD9-4024-8529-DB63D2751E3D}" cxnId="{41574558-F0E4-49EB-BA61-FAAAD4770E18}" type="sibTrans">
      <dgm:prSet/>
      <dgm:spPr/>
      <dgm:t>
        <a:bodyPr/>
        <a:lstStyle/>
        <a:p>
          <a:endParaRPr lang="en-US"/>
        </a:p>
      </dgm:t>
    </dgm:pt>
    <dgm:pt modelId="{5E3FC854-A438-4CCA-9080-417E12E87976}">
      <dgm:prSet phldrT="[Text]"/>
      <dgm:spPr/>
      <dgm:t>
        <a:bodyPr/>
        <a:lstStyle/>
        <a:p>
          <a:r>
            <a:rPr lang="en-US" dirty="0" smtClean="0"/>
            <a:t>Renter</a:t>
          </a:r>
          <a:endParaRPr lang="en-US" dirty="0"/>
        </a:p>
      </dgm:t>
    </dgm:pt>
    <dgm:pt modelId="{990B72AD-831C-4C4A-A595-4AEEBFA0C949}" cxnId="{6634ABB6-24DF-4FEB-A4E2-D7461189516B}" type="parTrans">
      <dgm:prSet/>
      <dgm:spPr/>
      <dgm:t>
        <a:bodyPr/>
        <a:lstStyle/>
        <a:p>
          <a:endParaRPr lang="en-US"/>
        </a:p>
      </dgm:t>
    </dgm:pt>
    <dgm:pt modelId="{C8624C64-CCD6-4CCD-B69A-23674F7D3353}" cxnId="{6634ABB6-24DF-4FEB-A4E2-D7461189516B}" type="sibTrans">
      <dgm:prSet/>
      <dgm:spPr/>
      <dgm:t>
        <a:bodyPr/>
        <a:lstStyle/>
        <a:p>
          <a:endParaRPr lang="en-US"/>
        </a:p>
      </dgm:t>
    </dgm:pt>
    <dgm:pt modelId="{9B1DA203-F3B0-405C-A518-90E404804921}" type="pres">
      <dgm:prSet presAssocID="{D92DF82E-E059-45A1-A2D1-09D8EF89EDCA}" presName="Name0" presStyleCnt="0">
        <dgm:presLayoutVars>
          <dgm:chMax val="7"/>
          <dgm:chPref val="7"/>
          <dgm:dir/>
          <dgm:animOne val="branch"/>
          <dgm:animLvl val="lvl"/>
        </dgm:presLayoutVars>
      </dgm:prSet>
      <dgm:spPr/>
    </dgm:pt>
    <dgm:pt modelId="{C3FFC48B-4F04-437F-8787-C19781F8DAD6}" type="pres">
      <dgm:prSet presAssocID="{2215D5C5-C65B-4454-BB09-8D35DC603F49}" presName="composite" presStyleCnt="0"/>
      <dgm:spPr/>
    </dgm:pt>
    <dgm:pt modelId="{4D314A8B-2811-4895-8625-527B516E7479}" type="pres">
      <dgm:prSet presAssocID="{2215D5C5-C65B-4454-BB09-8D35DC603F49}" presName="BackAccent" presStyleLbl="bgShp" presStyleIdx="0" presStyleCnt="3"/>
      <dgm:spPr/>
    </dgm:pt>
    <dgm:pt modelId="{B23F88A1-B393-4F93-A006-A2B84FBFA883}" type="pres">
      <dgm:prSet presAssocID="{2215D5C5-C65B-4454-BB09-8D35DC603F49}" presName="Accent" presStyleLbl="alignNode1" presStyleIdx="0" presStyleCnt="3"/>
      <dgm:spPr/>
    </dgm:pt>
    <dgm:pt modelId="{723F533C-130C-4DE6-BB1A-A72C18BFF328}" type="pres">
      <dgm:prSet presAssocID="{2215D5C5-C65B-4454-BB09-8D35DC603F49}" presName="Child" presStyleLbl="revTx" presStyleIdx="0" presStyleCnt="6">
        <dgm:presLayoutVars>
          <dgm:chMax val="0"/>
          <dgm:chPref val="0"/>
          <dgm:bulletEnabled val="1"/>
        </dgm:presLayoutVars>
      </dgm:prSet>
      <dgm:spPr/>
      <dgm:t>
        <a:bodyPr/>
        <a:lstStyle/>
        <a:p>
          <a:endParaRPr lang="en-US"/>
        </a:p>
      </dgm:t>
    </dgm:pt>
    <dgm:pt modelId="{37DDF015-DDA9-4ED3-BFD4-BE28ED5F2A69}" type="pres">
      <dgm:prSet presAssocID="{2215D5C5-C65B-4454-BB09-8D35DC603F49}" presName="Parent" presStyleLbl="revTx" presStyleIdx="1" presStyleCnt="6">
        <dgm:presLayoutVars>
          <dgm:chMax val="1"/>
          <dgm:chPref val="1"/>
          <dgm:bulletEnabled val="1"/>
        </dgm:presLayoutVars>
      </dgm:prSet>
      <dgm:spPr/>
      <dgm:t>
        <a:bodyPr/>
        <a:lstStyle/>
        <a:p>
          <a:endParaRPr lang="en-US"/>
        </a:p>
      </dgm:t>
    </dgm:pt>
    <dgm:pt modelId="{B064470A-70A7-4D7B-BB93-614B74F4FBEE}" type="pres">
      <dgm:prSet presAssocID="{1EC73A70-CD89-4347-B277-44A662D2EB72}" presName="sibTrans" presStyleCnt="0"/>
      <dgm:spPr/>
    </dgm:pt>
    <dgm:pt modelId="{464F218E-5266-4E6C-A5F4-9875CAFB3531}" type="pres">
      <dgm:prSet presAssocID="{827F1216-B201-4B7B-8D65-EF120E06F9D9}" presName="composite" presStyleCnt="0"/>
      <dgm:spPr/>
    </dgm:pt>
    <dgm:pt modelId="{9D4A0C15-DF8F-4C87-8D12-43434B2EAD69}" type="pres">
      <dgm:prSet presAssocID="{827F1216-B201-4B7B-8D65-EF120E06F9D9}" presName="BackAccent" presStyleLbl="bgShp" presStyleIdx="1" presStyleCnt="3"/>
      <dgm:spPr/>
    </dgm:pt>
    <dgm:pt modelId="{17F70F24-E57F-4B42-A36F-B85F651B9F83}" type="pres">
      <dgm:prSet presAssocID="{827F1216-B201-4B7B-8D65-EF120E06F9D9}" presName="Accent" presStyleLbl="alignNode1" presStyleIdx="1" presStyleCnt="3"/>
      <dgm:spPr/>
    </dgm:pt>
    <dgm:pt modelId="{511F122E-7DA7-4971-822B-040CCDE3A034}" type="pres">
      <dgm:prSet presAssocID="{827F1216-B201-4B7B-8D65-EF120E06F9D9}" presName="Child" presStyleLbl="revTx" presStyleIdx="2" presStyleCnt="6">
        <dgm:presLayoutVars>
          <dgm:chMax val="0"/>
          <dgm:chPref val="0"/>
          <dgm:bulletEnabled val="1"/>
        </dgm:presLayoutVars>
      </dgm:prSet>
      <dgm:spPr/>
      <dgm:t>
        <a:bodyPr/>
        <a:lstStyle/>
        <a:p>
          <a:endParaRPr lang="en-US"/>
        </a:p>
      </dgm:t>
    </dgm:pt>
    <dgm:pt modelId="{A3A5CB08-278B-4229-8343-82C2C56EE10B}" type="pres">
      <dgm:prSet presAssocID="{827F1216-B201-4B7B-8D65-EF120E06F9D9}" presName="Parent" presStyleLbl="revTx" presStyleIdx="3" presStyleCnt="6">
        <dgm:presLayoutVars>
          <dgm:chMax val="1"/>
          <dgm:chPref val="1"/>
          <dgm:bulletEnabled val="1"/>
        </dgm:presLayoutVars>
      </dgm:prSet>
      <dgm:spPr/>
      <dgm:t>
        <a:bodyPr/>
        <a:lstStyle/>
        <a:p>
          <a:endParaRPr lang="en-US"/>
        </a:p>
      </dgm:t>
    </dgm:pt>
    <dgm:pt modelId="{BFFF84AB-9F6C-4FF9-9DFD-7F35BEEAE51E}" type="pres">
      <dgm:prSet presAssocID="{E835BC2D-EB03-4909-BAC1-A79DE5ED5727}" presName="sibTrans" presStyleCnt="0"/>
      <dgm:spPr/>
    </dgm:pt>
    <dgm:pt modelId="{E76CA7E0-B3CB-40E8-A54E-9C026B4C577C}" type="pres">
      <dgm:prSet presAssocID="{8810AC30-840A-47EB-9BA3-9872F50F53CC}" presName="composite" presStyleCnt="0"/>
      <dgm:spPr/>
    </dgm:pt>
    <dgm:pt modelId="{8B4E7DF8-17EE-4BA7-844F-29EDEFE89E97}" type="pres">
      <dgm:prSet presAssocID="{8810AC30-840A-47EB-9BA3-9872F50F53CC}" presName="BackAccent" presStyleLbl="bgShp" presStyleIdx="2" presStyleCnt="3"/>
      <dgm:spPr/>
    </dgm:pt>
    <dgm:pt modelId="{2F1FA04A-43D2-4ED9-9AB2-988BAE4EA2CD}" type="pres">
      <dgm:prSet presAssocID="{8810AC30-840A-47EB-9BA3-9872F50F53CC}" presName="Accent" presStyleLbl="alignNode1" presStyleIdx="2" presStyleCnt="3"/>
      <dgm:spPr/>
    </dgm:pt>
    <dgm:pt modelId="{2FE059F1-0FCC-41AF-B838-831EFCBA4DC8}" type="pres">
      <dgm:prSet presAssocID="{8810AC30-840A-47EB-9BA3-9872F50F53CC}" presName="Child" presStyleLbl="revTx" presStyleIdx="4" presStyleCnt="6">
        <dgm:presLayoutVars>
          <dgm:chMax val="0"/>
          <dgm:chPref val="0"/>
          <dgm:bulletEnabled val="1"/>
        </dgm:presLayoutVars>
      </dgm:prSet>
      <dgm:spPr/>
      <dgm:t>
        <a:bodyPr/>
        <a:lstStyle/>
        <a:p>
          <a:endParaRPr lang="en-US"/>
        </a:p>
      </dgm:t>
    </dgm:pt>
    <dgm:pt modelId="{18363332-B6C0-4AF5-B966-4AF402344E6C}" type="pres">
      <dgm:prSet presAssocID="{8810AC30-840A-47EB-9BA3-9872F50F53CC}" presName="Parent" presStyleLbl="revTx" presStyleIdx="5" presStyleCnt="6">
        <dgm:presLayoutVars>
          <dgm:chMax val="1"/>
          <dgm:chPref val="1"/>
          <dgm:bulletEnabled val="1"/>
        </dgm:presLayoutVars>
      </dgm:prSet>
      <dgm:spPr/>
      <dgm:t>
        <a:bodyPr/>
        <a:lstStyle/>
        <a:p>
          <a:endParaRPr lang="en-US"/>
        </a:p>
      </dgm:t>
    </dgm:pt>
  </dgm:ptLst>
  <dgm:cxnLst>
    <dgm:cxn modelId="{89C93CBA-4B55-4749-95A3-0D30A1F89D75}" type="presOf" srcId="{CE2C5F7E-17DA-4773-BBC4-46236CEDFB57}" destId="{723F533C-130C-4DE6-BB1A-A72C18BFF328}" srcOrd="0" destOrd="0" presId="urn:microsoft.com/office/officeart/2008/layout/IncreasingCircleProcess"/>
    <dgm:cxn modelId="{89860E81-4ADE-436D-B192-2E9962A7AB92}" srcId="{2215D5C5-C65B-4454-BB09-8D35DC603F49}" destId="{9B0263E1-F178-4B5D-B0F8-408D53DB1075}" srcOrd="1" destOrd="0" parTransId="{5EA97A4E-BF8D-4CEC-A5AD-C1E8740242ED}" sibTransId="{6C3D6F08-2CCB-46CB-9D5C-3AC6DFC2E079}"/>
    <dgm:cxn modelId="{D3605340-3E3E-45E4-A7B1-DA881EFEEC50}" type="presOf" srcId="{9B0263E1-F178-4B5D-B0F8-408D53DB1075}" destId="{723F533C-130C-4DE6-BB1A-A72C18BFF328}" srcOrd="0" destOrd="1" presId="urn:microsoft.com/office/officeart/2008/layout/IncreasingCircleProcess"/>
    <dgm:cxn modelId="{E76389D2-F3AB-48BA-A223-42F24263AF02}" srcId="{8810AC30-840A-47EB-9BA3-9872F50F53CC}" destId="{B0DD536E-7AE5-4373-9046-7D176A5499C2}" srcOrd="0" destOrd="0" parTransId="{DFB9C998-F943-4522-8164-8AD8355438BB}" sibTransId="{A4311FBB-5356-4AE7-9071-8C0B0AE19644}"/>
    <dgm:cxn modelId="{F9C22A81-FFA5-4E52-8C6E-4934F769610B}" type="presOf" srcId="{B0DD536E-7AE5-4373-9046-7D176A5499C2}" destId="{2FE059F1-0FCC-41AF-B838-831EFCBA4DC8}" srcOrd="0" destOrd="0" presId="urn:microsoft.com/office/officeart/2008/layout/IncreasingCircleProcess"/>
    <dgm:cxn modelId="{5D5F930C-01F8-447B-8938-670C11FD3AE8}" srcId="{2215D5C5-C65B-4454-BB09-8D35DC603F49}" destId="{CE2C5F7E-17DA-4773-BBC4-46236CEDFB57}" srcOrd="0" destOrd="0" parTransId="{7E1FFF41-D818-4B71-B084-8CE8019D8EA4}" sibTransId="{8C02C8DB-22A5-4773-B758-E2D3FD7C938D}"/>
    <dgm:cxn modelId="{33650121-3DD1-4466-9061-8F88DD0763F2}" type="presOf" srcId="{2215D5C5-C65B-4454-BB09-8D35DC603F49}" destId="{37DDF015-DDA9-4ED3-BFD4-BE28ED5F2A69}" srcOrd="0" destOrd="0" presId="urn:microsoft.com/office/officeart/2008/layout/IncreasingCircleProcess"/>
    <dgm:cxn modelId="{A9AAA268-5B37-452D-A88C-B9DA30414C58}" type="presOf" srcId="{ED6B7342-3B60-4DE5-8C47-003AE7BE4C27}" destId="{511F122E-7DA7-4971-822B-040CCDE3A034}" srcOrd="0" destOrd="1" presId="urn:microsoft.com/office/officeart/2008/layout/IncreasingCircleProcess"/>
    <dgm:cxn modelId="{B5ABA8C1-5AE7-4B40-8DA5-12431BDC735D}" type="presOf" srcId="{16B44273-E180-46EC-84C4-DB79C23B13AF}" destId="{2FE059F1-0FCC-41AF-B838-831EFCBA4DC8}" srcOrd="0" destOrd="2" presId="urn:microsoft.com/office/officeart/2008/layout/IncreasingCircleProcess"/>
    <dgm:cxn modelId="{E70E7C1C-D464-4970-BF03-C3CC5DCA2CBB}" type="presOf" srcId="{B57F08A1-39AF-4975-B594-3F88ED74C7E5}" destId="{723F533C-130C-4DE6-BB1A-A72C18BFF328}" srcOrd="0" destOrd="2" presId="urn:microsoft.com/office/officeart/2008/layout/IncreasingCircleProcess"/>
    <dgm:cxn modelId="{1A9BC911-4EC8-4327-893D-FF052BFFD698}" type="presOf" srcId="{8810AC30-840A-47EB-9BA3-9872F50F53CC}" destId="{18363332-B6C0-4AF5-B966-4AF402344E6C}" srcOrd="0" destOrd="0" presId="urn:microsoft.com/office/officeart/2008/layout/IncreasingCircleProcess"/>
    <dgm:cxn modelId="{C0F6EE48-24E5-4EC4-86D6-5E777FE04FD9}" type="presOf" srcId="{827F1216-B201-4B7B-8D65-EF120E06F9D9}" destId="{A3A5CB08-278B-4229-8343-82C2C56EE10B}" srcOrd="0" destOrd="0" presId="urn:microsoft.com/office/officeart/2008/layout/IncreasingCircleProcess"/>
    <dgm:cxn modelId="{FB1EA3C8-E3DB-4423-9CE3-3BA070408E1D}" type="presOf" srcId="{D92DF82E-E059-45A1-A2D1-09D8EF89EDCA}" destId="{9B1DA203-F3B0-405C-A518-90E404804921}" srcOrd="0" destOrd="0" presId="urn:microsoft.com/office/officeart/2008/layout/IncreasingCircleProcess"/>
    <dgm:cxn modelId="{59639FC4-AB86-4401-A1EA-CF2DE7A24B53}" type="presOf" srcId="{429D7575-0423-4627-B433-FB84A0993EFC}" destId="{2FE059F1-0FCC-41AF-B838-831EFCBA4DC8}" srcOrd="0" destOrd="3" presId="urn:microsoft.com/office/officeart/2008/layout/IncreasingCircleProcess"/>
    <dgm:cxn modelId="{8F72BF49-AA33-4DF1-885E-7D010FF79277}" type="presOf" srcId="{5E3FC854-A438-4CCA-9080-417E12E87976}" destId="{2FE059F1-0FCC-41AF-B838-831EFCBA4DC8}" srcOrd="0" destOrd="4" presId="urn:microsoft.com/office/officeart/2008/layout/IncreasingCircleProcess"/>
    <dgm:cxn modelId="{3AA4CEDD-1D8B-4112-999B-A365E0215D5A}" srcId="{827F1216-B201-4B7B-8D65-EF120E06F9D9}" destId="{7AE97289-41BE-4DB6-B00F-510A2040D7B3}" srcOrd="0" destOrd="0" parTransId="{1629B92E-E418-4C8C-B5AA-1FEA4A794CD1}" sibTransId="{65EA82B6-9A0A-451C-B4B7-9EACA7D064E1}"/>
    <dgm:cxn modelId="{29A713A3-2A72-45F0-BB55-0752E861A3D6}" type="presOf" srcId="{2FEB3357-E845-4B75-A5BD-834DF5B18170}" destId="{511F122E-7DA7-4971-822B-040CCDE3A034}" srcOrd="0" destOrd="2" presId="urn:microsoft.com/office/officeart/2008/layout/IncreasingCircleProcess"/>
    <dgm:cxn modelId="{DDFADFD0-D78E-4339-B819-7B5BBAFAE8B9}" srcId="{827F1216-B201-4B7B-8D65-EF120E06F9D9}" destId="{2FEB3357-E845-4B75-A5BD-834DF5B18170}" srcOrd="2" destOrd="0" parTransId="{A0830B0C-6B48-460A-A697-88235B7573BE}" sibTransId="{5A1214EC-FBF7-419B-B3FA-50E126059FE4}"/>
    <dgm:cxn modelId="{FA6AFE22-DA62-4344-B75E-EDDE628F5194}" srcId="{827F1216-B201-4B7B-8D65-EF120E06F9D9}" destId="{ED6B7342-3B60-4DE5-8C47-003AE7BE4C27}" srcOrd="1" destOrd="0" parTransId="{5142A96F-42E2-405D-9EEB-07C3293488BF}" sibTransId="{CC46E2DA-F6A9-43DB-81ED-B657D4266D7E}"/>
    <dgm:cxn modelId="{41574558-F0E4-49EB-BA61-FAAAD4770E18}" srcId="{8810AC30-840A-47EB-9BA3-9872F50F53CC}" destId="{429D7575-0423-4627-B433-FB84A0993EFC}" srcOrd="3" destOrd="0" parTransId="{3F610288-2F1D-4A26-9723-AD7119F5D055}" sibTransId="{CB8AAF9C-EBD9-4024-8529-DB63D2751E3D}"/>
    <dgm:cxn modelId="{DD609348-DE5A-41EA-9856-2B09B3263B77}" srcId="{8810AC30-840A-47EB-9BA3-9872F50F53CC}" destId="{16B44273-E180-46EC-84C4-DB79C23B13AF}" srcOrd="2" destOrd="0" parTransId="{F67E6B0E-87EB-415C-AF72-CD9F94145705}" sibTransId="{D47BF44A-30AD-4AFD-B8CF-20C80DFFECA6}"/>
    <dgm:cxn modelId="{EB65E4F3-7DF6-4681-9451-2A0BEB4D49E8}" srcId="{D92DF82E-E059-45A1-A2D1-09D8EF89EDCA}" destId="{827F1216-B201-4B7B-8D65-EF120E06F9D9}" srcOrd="1" destOrd="0" parTransId="{B61C9EB8-2BEF-4272-AA2F-31BB9CFB2FCA}" sibTransId="{E835BC2D-EB03-4909-BAC1-A79DE5ED5727}"/>
    <dgm:cxn modelId="{6E525F8A-5450-4F58-BA98-DACD1F9CF79C}" type="presOf" srcId="{7AE97289-41BE-4DB6-B00F-510A2040D7B3}" destId="{511F122E-7DA7-4971-822B-040CCDE3A034}" srcOrd="0" destOrd="0" presId="urn:microsoft.com/office/officeart/2008/layout/IncreasingCircleProcess"/>
    <dgm:cxn modelId="{7B762703-8645-40A4-B598-F0E0F07DA51B}" srcId="{D92DF82E-E059-45A1-A2D1-09D8EF89EDCA}" destId="{8810AC30-840A-47EB-9BA3-9872F50F53CC}" srcOrd="2" destOrd="0" parTransId="{11ED3700-9833-447D-B50D-64F66AB95067}" sibTransId="{4C21A969-85CE-406B-AF81-85E1C63F5597}"/>
    <dgm:cxn modelId="{01F22EF9-A27C-4B0B-BCAC-13E19C28F34C}" srcId="{2215D5C5-C65B-4454-BB09-8D35DC603F49}" destId="{B57F08A1-39AF-4975-B594-3F88ED74C7E5}" srcOrd="2" destOrd="0" parTransId="{93EAEE27-0EA3-467E-8C0B-86E000E70A43}" sibTransId="{E35AD687-1B4E-4F17-BFC7-C5CE84EF9E80}"/>
    <dgm:cxn modelId="{359B7997-51FD-42ED-BB49-B63E89FDF6F3}" srcId="{D92DF82E-E059-45A1-A2D1-09D8EF89EDCA}" destId="{2215D5C5-C65B-4454-BB09-8D35DC603F49}" srcOrd="0" destOrd="0" parTransId="{474BD4A5-21BA-4122-B0A8-B5E0C9F8E4E0}" sibTransId="{1EC73A70-CD89-4347-B277-44A662D2EB72}"/>
    <dgm:cxn modelId="{175982F2-5ED4-4B57-8F0B-8D1019044D25}" type="presOf" srcId="{12BAEB13-FF84-40B6-87CB-CE5B51545E48}" destId="{2FE059F1-0FCC-41AF-B838-831EFCBA4DC8}" srcOrd="0" destOrd="1" presId="urn:microsoft.com/office/officeart/2008/layout/IncreasingCircleProcess"/>
    <dgm:cxn modelId="{6634ABB6-24DF-4FEB-A4E2-D7461189516B}" srcId="{8810AC30-840A-47EB-9BA3-9872F50F53CC}" destId="{5E3FC854-A438-4CCA-9080-417E12E87976}" srcOrd="4" destOrd="0" parTransId="{990B72AD-831C-4C4A-A595-4AEEBFA0C949}" sibTransId="{C8624C64-CCD6-4CCD-B69A-23674F7D3353}"/>
    <dgm:cxn modelId="{6BF3C245-130A-4688-A842-2801EEFED3E4}" srcId="{8810AC30-840A-47EB-9BA3-9872F50F53CC}" destId="{12BAEB13-FF84-40B6-87CB-CE5B51545E48}" srcOrd="1" destOrd="0" parTransId="{AAF75E08-EA80-4990-9F08-AA40ADFAE183}" sibTransId="{43291288-95AB-493C-97FF-9E47351ACAB5}"/>
    <dgm:cxn modelId="{778C64EB-63CA-4D23-B0F2-D6AA2D0255E5}" type="presParOf" srcId="{9B1DA203-F3B0-405C-A518-90E404804921}" destId="{C3FFC48B-4F04-437F-8787-C19781F8DAD6}" srcOrd="0" destOrd="0" presId="urn:microsoft.com/office/officeart/2008/layout/IncreasingCircleProcess"/>
    <dgm:cxn modelId="{B640FC56-7E88-4C35-B018-0C3031C3C7E1}" type="presParOf" srcId="{C3FFC48B-4F04-437F-8787-C19781F8DAD6}" destId="{4D314A8B-2811-4895-8625-527B516E7479}" srcOrd="0" destOrd="0" presId="urn:microsoft.com/office/officeart/2008/layout/IncreasingCircleProcess"/>
    <dgm:cxn modelId="{DBD99601-22A7-4F6C-B3F4-086CFA235993}" type="presParOf" srcId="{C3FFC48B-4F04-437F-8787-C19781F8DAD6}" destId="{B23F88A1-B393-4F93-A006-A2B84FBFA883}" srcOrd="1" destOrd="0" presId="urn:microsoft.com/office/officeart/2008/layout/IncreasingCircleProcess"/>
    <dgm:cxn modelId="{0E273A6F-50D7-463E-BD9C-76876A8FB126}" type="presParOf" srcId="{C3FFC48B-4F04-437F-8787-C19781F8DAD6}" destId="{723F533C-130C-4DE6-BB1A-A72C18BFF328}" srcOrd="2" destOrd="0" presId="urn:microsoft.com/office/officeart/2008/layout/IncreasingCircleProcess"/>
    <dgm:cxn modelId="{9212E134-EBB2-4F58-BEDB-20D6545F6723}" type="presParOf" srcId="{C3FFC48B-4F04-437F-8787-C19781F8DAD6}" destId="{37DDF015-DDA9-4ED3-BFD4-BE28ED5F2A69}" srcOrd="3" destOrd="0" presId="urn:microsoft.com/office/officeart/2008/layout/IncreasingCircleProcess"/>
    <dgm:cxn modelId="{D412DD35-910F-4500-8003-1B2E55110059}" type="presParOf" srcId="{9B1DA203-F3B0-405C-A518-90E404804921}" destId="{B064470A-70A7-4D7B-BB93-614B74F4FBEE}" srcOrd="1" destOrd="0" presId="urn:microsoft.com/office/officeart/2008/layout/IncreasingCircleProcess"/>
    <dgm:cxn modelId="{BE555FF9-3B54-405B-A5E1-3F539ED6258E}" type="presParOf" srcId="{9B1DA203-F3B0-405C-A518-90E404804921}" destId="{464F218E-5266-4E6C-A5F4-9875CAFB3531}" srcOrd="2" destOrd="0" presId="urn:microsoft.com/office/officeart/2008/layout/IncreasingCircleProcess"/>
    <dgm:cxn modelId="{DC3420C1-A968-456E-830D-C107651CD582}" type="presParOf" srcId="{464F218E-5266-4E6C-A5F4-9875CAFB3531}" destId="{9D4A0C15-DF8F-4C87-8D12-43434B2EAD69}" srcOrd="0" destOrd="0" presId="urn:microsoft.com/office/officeart/2008/layout/IncreasingCircleProcess"/>
    <dgm:cxn modelId="{6CD8E0F2-8CDF-4D32-BB5D-E31727190A2D}" type="presParOf" srcId="{464F218E-5266-4E6C-A5F4-9875CAFB3531}" destId="{17F70F24-E57F-4B42-A36F-B85F651B9F83}" srcOrd="1" destOrd="0" presId="urn:microsoft.com/office/officeart/2008/layout/IncreasingCircleProcess"/>
    <dgm:cxn modelId="{2D5657A8-3EC7-487A-8FF4-01E8D297E7D0}" type="presParOf" srcId="{464F218E-5266-4E6C-A5F4-9875CAFB3531}" destId="{511F122E-7DA7-4971-822B-040CCDE3A034}" srcOrd="2" destOrd="0" presId="urn:microsoft.com/office/officeart/2008/layout/IncreasingCircleProcess"/>
    <dgm:cxn modelId="{BCFC0BA1-C360-4B5E-89AD-712E420845A1}" type="presParOf" srcId="{464F218E-5266-4E6C-A5F4-9875CAFB3531}" destId="{A3A5CB08-278B-4229-8343-82C2C56EE10B}" srcOrd="3" destOrd="0" presId="urn:microsoft.com/office/officeart/2008/layout/IncreasingCircleProcess"/>
    <dgm:cxn modelId="{F0C1DF7A-332E-4D80-935F-C436F415E55D}" type="presParOf" srcId="{9B1DA203-F3B0-405C-A518-90E404804921}" destId="{BFFF84AB-9F6C-4FF9-9DFD-7F35BEEAE51E}" srcOrd="3" destOrd="0" presId="urn:microsoft.com/office/officeart/2008/layout/IncreasingCircleProcess"/>
    <dgm:cxn modelId="{5EABDF54-2F5F-4C1E-8DB4-56FADD503B09}" type="presParOf" srcId="{9B1DA203-F3B0-405C-A518-90E404804921}" destId="{E76CA7E0-B3CB-40E8-A54E-9C026B4C577C}" srcOrd="4" destOrd="0" presId="urn:microsoft.com/office/officeart/2008/layout/IncreasingCircleProcess"/>
    <dgm:cxn modelId="{E641AC18-B990-40ED-B89C-4F4725953E7B}" type="presParOf" srcId="{E76CA7E0-B3CB-40E8-A54E-9C026B4C577C}" destId="{8B4E7DF8-17EE-4BA7-844F-29EDEFE89E97}" srcOrd="0" destOrd="0" presId="urn:microsoft.com/office/officeart/2008/layout/IncreasingCircleProcess"/>
    <dgm:cxn modelId="{7A7F89D1-3DDB-4EE1-A1B2-A365652C1E51}" type="presParOf" srcId="{E76CA7E0-B3CB-40E8-A54E-9C026B4C577C}" destId="{2F1FA04A-43D2-4ED9-9AB2-988BAE4EA2CD}" srcOrd="1" destOrd="0" presId="urn:microsoft.com/office/officeart/2008/layout/IncreasingCircleProcess"/>
    <dgm:cxn modelId="{EED9F10A-8236-41B6-9C9E-06D0CC330905}" type="presParOf" srcId="{E76CA7E0-B3CB-40E8-A54E-9C026B4C577C}" destId="{2FE059F1-0FCC-41AF-B838-831EFCBA4DC8}" srcOrd="2" destOrd="0" presId="urn:microsoft.com/office/officeart/2008/layout/IncreasingCircleProcess"/>
    <dgm:cxn modelId="{C6593498-DEA1-433B-B0BC-98567E70F585}" type="presParOf" srcId="{E76CA7E0-B3CB-40E8-A54E-9C026B4C577C}" destId="{18363332-B6C0-4AF5-B966-4AF402344E6C}" srcOrd="3" destOrd="0" presId="urn:microsoft.com/office/officeart/2008/layout/IncreasingCircle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16F2D-3514-4CA9-B117-32760C47ED3E}">
      <dsp:nvSpPr>
        <dsp:cNvPr id="0" name=""/>
        <dsp:cNvSpPr/>
      </dsp:nvSpPr>
      <dsp:spPr>
        <a:xfrm>
          <a:off x="0" y="53572"/>
          <a:ext cx="1075372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Climate change is contingent upon social choices</a:t>
          </a:r>
          <a:endParaRPr lang="en-US" sz="3200" kern="1200" dirty="0"/>
        </a:p>
      </dsp:txBody>
      <dsp:txXfrm>
        <a:off x="59399" y="112971"/>
        <a:ext cx="10634927" cy="1098002"/>
      </dsp:txXfrm>
    </dsp:sp>
    <dsp:sp modelId="{7EBE3043-4011-428C-AA45-3C8BC8CF8B43}">
      <dsp:nvSpPr>
        <dsp:cNvPr id="0" name=""/>
        <dsp:cNvSpPr/>
      </dsp:nvSpPr>
      <dsp:spPr>
        <a:xfrm>
          <a:off x="0" y="1270372"/>
          <a:ext cx="10753725"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How much greenhouse gas is emitted into the atmosphere</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How we respond to climate change</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Who is most (and least) affected by climate change</a:t>
          </a:r>
          <a:endParaRPr lang="en-US" sz="2500" kern="1200" dirty="0"/>
        </a:p>
      </dsp:txBody>
      <dsp:txXfrm>
        <a:off x="0" y="1270372"/>
        <a:ext cx="10753725" cy="1225440"/>
      </dsp:txXfrm>
    </dsp:sp>
    <dsp:sp modelId="{075AF1F5-B61C-4A32-9220-CDB36AEF88BE}">
      <dsp:nvSpPr>
        <dsp:cNvPr id="0" name=""/>
        <dsp:cNvSpPr/>
      </dsp:nvSpPr>
      <dsp:spPr>
        <a:xfrm>
          <a:off x="0" y="2495812"/>
          <a:ext cx="1075372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Thinking of climate change as a physical phenomenon obscures these social choices</a:t>
          </a:r>
          <a:endParaRPr lang="en-US" sz="3200" kern="1200" dirty="0"/>
        </a:p>
      </dsp:txBody>
      <dsp:txXfrm>
        <a:off x="59399" y="2555211"/>
        <a:ext cx="1063492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14A8B-2811-4895-8625-527B516E7479}">
      <dsp:nvSpPr>
        <dsp:cNvPr id="0" name=""/>
        <dsp:cNvSpPr/>
      </dsp:nvSpPr>
      <dsp:spPr>
        <a:xfrm>
          <a:off x="705612" y="0"/>
          <a:ext cx="723290" cy="7232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F88A1-B393-4F93-A006-A2B84FBFA883}">
      <dsp:nvSpPr>
        <dsp:cNvPr id="0" name=""/>
        <dsp:cNvSpPr/>
      </dsp:nvSpPr>
      <dsp:spPr>
        <a:xfrm>
          <a:off x="777941" y="72329"/>
          <a:ext cx="578632" cy="578632"/>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F533C-130C-4DE6-BB1A-A72C18BFF328}">
      <dsp:nvSpPr>
        <dsp:cNvPr id="0" name=""/>
        <dsp:cNvSpPr/>
      </dsp:nvSpPr>
      <dsp:spPr>
        <a:xfrm>
          <a:off x="1579588" y="723290"/>
          <a:ext cx="2139733" cy="304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lvl="0" algn="l" defTabSz="977900">
            <a:lnSpc>
              <a:spcPct val="90000"/>
            </a:lnSpc>
            <a:spcBef>
              <a:spcPct val="0"/>
            </a:spcBef>
            <a:spcAft>
              <a:spcPct val="35000"/>
            </a:spcAft>
          </a:pPr>
          <a:r>
            <a:rPr lang="en-US" sz="2200" kern="1200" dirty="0" smtClean="0"/>
            <a:t>Secure two-income family</a:t>
          </a:r>
          <a:endParaRPr lang="en-US" sz="2200" kern="1200" dirty="0"/>
        </a:p>
        <a:p>
          <a:pPr lvl="0" algn="l" defTabSz="977900">
            <a:lnSpc>
              <a:spcPct val="90000"/>
            </a:lnSpc>
            <a:spcBef>
              <a:spcPct val="0"/>
            </a:spcBef>
            <a:spcAft>
              <a:spcPct val="35000"/>
            </a:spcAft>
          </a:pPr>
          <a:r>
            <a:rPr lang="en-US" sz="2200" kern="1200" dirty="0" smtClean="0"/>
            <a:t>Savings to deal with disasters</a:t>
          </a:r>
          <a:endParaRPr lang="en-US" sz="2200" kern="1200" dirty="0"/>
        </a:p>
        <a:p>
          <a:pPr lvl="0" algn="l" defTabSz="977900">
            <a:lnSpc>
              <a:spcPct val="90000"/>
            </a:lnSpc>
            <a:spcBef>
              <a:spcPct val="0"/>
            </a:spcBef>
            <a:spcAft>
              <a:spcPct val="35000"/>
            </a:spcAft>
          </a:pPr>
          <a:r>
            <a:rPr lang="en-US" sz="2200" kern="1200" dirty="0" smtClean="0"/>
            <a:t>Strong connections to power brokers and decision makers</a:t>
          </a:r>
          <a:endParaRPr lang="en-US" sz="2200" kern="1200" dirty="0"/>
        </a:p>
      </dsp:txBody>
      <dsp:txXfrm>
        <a:off x="1579588" y="723290"/>
        <a:ext cx="2139733" cy="3043846"/>
      </dsp:txXfrm>
    </dsp:sp>
    <dsp:sp modelId="{37DDF015-DDA9-4ED3-BFD4-BE28ED5F2A69}">
      <dsp:nvSpPr>
        <dsp:cNvPr id="0" name=""/>
        <dsp:cNvSpPr/>
      </dsp:nvSpPr>
      <dsp:spPr>
        <a:xfrm>
          <a:off x="1579588" y="0"/>
          <a:ext cx="2139733" cy="72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n-US" sz="2200" kern="1200" dirty="0" smtClean="0"/>
            <a:t>Stockbroker</a:t>
          </a:r>
          <a:endParaRPr lang="en-US" sz="2200" kern="1200" dirty="0"/>
        </a:p>
      </dsp:txBody>
      <dsp:txXfrm>
        <a:off x="1579588" y="0"/>
        <a:ext cx="2139733" cy="723290"/>
      </dsp:txXfrm>
    </dsp:sp>
    <dsp:sp modelId="{9D4A0C15-DF8F-4C87-8D12-43434B2EAD69}">
      <dsp:nvSpPr>
        <dsp:cNvPr id="0" name=""/>
        <dsp:cNvSpPr/>
      </dsp:nvSpPr>
      <dsp:spPr>
        <a:xfrm>
          <a:off x="3870007" y="0"/>
          <a:ext cx="723290" cy="7232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70F24-E57F-4B42-A36F-B85F651B9F83}">
      <dsp:nvSpPr>
        <dsp:cNvPr id="0" name=""/>
        <dsp:cNvSpPr/>
      </dsp:nvSpPr>
      <dsp:spPr>
        <a:xfrm>
          <a:off x="3942336" y="72329"/>
          <a:ext cx="578632" cy="578632"/>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F122E-7DA7-4971-822B-040CCDE3A034}">
      <dsp:nvSpPr>
        <dsp:cNvPr id="0" name=""/>
        <dsp:cNvSpPr/>
      </dsp:nvSpPr>
      <dsp:spPr>
        <a:xfrm>
          <a:off x="4743983" y="723290"/>
          <a:ext cx="2139733" cy="304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lvl="0" algn="l" defTabSz="977900">
            <a:lnSpc>
              <a:spcPct val="90000"/>
            </a:lnSpc>
            <a:spcBef>
              <a:spcPct val="0"/>
            </a:spcBef>
            <a:spcAft>
              <a:spcPct val="35000"/>
            </a:spcAft>
          </a:pPr>
          <a:r>
            <a:rPr lang="en-US" sz="2200" kern="1200" dirty="0" smtClean="0"/>
            <a:t>Single income household</a:t>
          </a:r>
          <a:endParaRPr lang="en-US" sz="2200" kern="1200" dirty="0"/>
        </a:p>
        <a:p>
          <a:pPr lvl="0" algn="l" defTabSz="977900">
            <a:lnSpc>
              <a:spcPct val="90000"/>
            </a:lnSpc>
            <a:spcBef>
              <a:spcPct val="0"/>
            </a:spcBef>
            <a:spcAft>
              <a:spcPct val="35000"/>
            </a:spcAft>
          </a:pPr>
          <a:r>
            <a:rPr lang="en-US" sz="2200" kern="1200" dirty="0" smtClean="0"/>
            <a:t>Some insurance</a:t>
          </a:r>
          <a:endParaRPr lang="en-US" sz="2200" kern="1200" dirty="0"/>
        </a:p>
        <a:p>
          <a:pPr lvl="0" algn="l" defTabSz="977900">
            <a:lnSpc>
              <a:spcPct val="90000"/>
            </a:lnSpc>
            <a:spcBef>
              <a:spcPct val="0"/>
            </a:spcBef>
            <a:spcAft>
              <a:spcPct val="35000"/>
            </a:spcAft>
          </a:pPr>
          <a:r>
            <a:rPr lang="en-US" sz="2200" kern="1200" dirty="0" smtClean="0"/>
            <a:t>Strong network of friends and family</a:t>
          </a:r>
          <a:endParaRPr lang="en-US" sz="2200" kern="1200" dirty="0"/>
        </a:p>
      </dsp:txBody>
      <dsp:txXfrm>
        <a:off x="4743983" y="723290"/>
        <a:ext cx="2139733" cy="3043846"/>
      </dsp:txXfrm>
    </dsp:sp>
    <dsp:sp modelId="{A3A5CB08-278B-4229-8343-82C2C56EE10B}">
      <dsp:nvSpPr>
        <dsp:cNvPr id="0" name=""/>
        <dsp:cNvSpPr/>
      </dsp:nvSpPr>
      <dsp:spPr>
        <a:xfrm>
          <a:off x="4743983" y="0"/>
          <a:ext cx="2139733" cy="72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n-US" sz="2200" kern="1200" dirty="0" smtClean="0"/>
            <a:t>Nurse</a:t>
          </a:r>
          <a:endParaRPr lang="en-US" sz="2200" kern="1200" dirty="0"/>
        </a:p>
      </dsp:txBody>
      <dsp:txXfrm>
        <a:off x="4743983" y="0"/>
        <a:ext cx="2139733" cy="723290"/>
      </dsp:txXfrm>
    </dsp:sp>
    <dsp:sp modelId="{8B4E7DF8-17EE-4BA7-844F-29EDEFE89E97}">
      <dsp:nvSpPr>
        <dsp:cNvPr id="0" name=""/>
        <dsp:cNvSpPr/>
      </dsp:nvSpPr>
      <dsp:spPr>
        <a:xfrm>
          <a:off x="7034402" y="0"/>
          <a:ext cx="723290" cy="7232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FA04A-43D2-4ED9-9AB2-988BAE4EA2CD}">
      <dsp:nvSpPr>
        <dsp:cNvPr id="0" name=""/>
        <dsp:cNvSpPr/>
      </dsp:nvSpPr>
      <dsp:spPr>
        <a:xfrm>
          <a:off x="7106731" y="72329"/>
          <a:ext cx="578632" cy="578632"/>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059F1-0FCC-41AF-B838-831EFCBA4DC8}">
      <dsp:nvSpPr>
        <dsp:cNvPr id="0" name=""/>
        <dsp:cNvSpPr/>
      </dsp:nvSpPr>
      <dsp:spPr>
        <a:xfrm>
          <a:off x="7908378" y="723290"/>
          <a:ext cx="2139733" cy="3043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t" anchorCtr="0">
          <a:noAutofit/>
        </a:bodyPr>
        <a:lstStyle/>
        <a:p>
          <a:pPr lvl="0" algn="l" defTabSz="977900">
            <a:lnSpc>
              <a:spcPct val="90000"/>
            </a:lnSpc>
            <a:spcBef>
              <a:spcPct val="0"/>
            </a:spcBef>
            <a:spcAft>
              <a:spcPct val="35000"/>
            </a:spcAft>
          </a:pPr>
          <a:r>
            <a:rPr lang="en-US" sz="2200" kern="1200" dirty="0" smtClean="0"/>
            <a:t>Single income household</a:t>
          </a:r>
          <a:endParaRPr lang="en-US" sz="2200" kern="1200" dirty="0"/>
        </a:p>
        <a:p>
          <a:pPr lvl="0" algn="l" defTabSz="977900">
            <a:lnSpc>
              <a:spcPct val="90000"/>
            </a:lnSpc>
            <a:spcBef>
              <a:spcPct val="0"/>
            </a:spcBef>
            <a:spcAft>
              <a:spcPct val="35000"/>
            </a:spcAft>
          </a:pPr>
          <a:r>
            <a:rPr lang="en-US" sz="2200" kern="1200" dirty="0" smtClean="0"/>
            <a:t>No insurance or savings</a:t>
          </a:r>
          <a:endParaRPr lang="en-US" sz="2200" kern="1200" dirty="0"/>
        </a:p>
        <a:p>
          <a:pPr lvl="0" algn="l" defTabSz="977900">
            <a:lnSpc>
              <a:spcPct val="90000"/>
            </a:lnSpc>
            <a:spcBef>
              <a:spcPct val="0"/>
            </a:spcBef>
            <a:spcAft>
              <a:spcPct val="35000"/>
            </a:spcAft>
          </a:pPr>
          <a:r>
            <a:rPr lang="en-US" sz="2200" kern="1200" dirty="0" smtClean="0"/>
            <a:t>Limited access to decision makers</a:t>
          </a:r>
          <a:endParaRPr lang="en-US" sz="2200" kern="1200" dirty="0"/>
        </a:p>
        <a:p>
          <a:pPr lvl="0" algn="l" defTabSz="977900">
            <a:lnSpc>
              <a:spcPct val="90000"/>
            </a:lnSpc>
            <a:spcBef>
              <a:spcPct val="0"/>
            </a:spcBef>
            <a:spcAft>
              <a:spcPct val="35000"/>
            </a:spcAft>
          </a:pPr>
          <a:r>
            <a:rPr lang="en-US" sz="2200" kern="1200" dirty="0" smtClean="0"/>
            <a:t>Language barriers</a:t>
          </a:r>
          <a:endParaRPr lang="en-US" sz="2200" kern="1200" dirty="0"/>
        </a:p>
        <a:p>
          <a:pPr lvl="0" algn="l" defTabSz="977900">
            <a:lnSpc>
              <a:spcPct val="90000"/>
            </a:lnSpc>
            <a:spcBef>
              <a:spcPct val="0"/>
            </a:spcBef>
            <a:spcAft>
              <a:spcPct val="35000"/>
            </a:spcAft>
          </a:pPr>
          <a:r>
            <a:rPr lang="en-US" sz="2200" kern="1200" dirty="0" smtClean="0"/>
            <a:t>Renter</a:t>
          </a:r>
          <a:endParaRPr lang="en-US" sz="2200" kern="1200" dirty="0"/>
        </a:p>
      </dsp:txBody>
      <dsp:txXfrm>
        <a:off x="7908378" y="723290"/>
        <a:ext cx="2139733" cy="3043846"/>
      </dsp:txXfrm>
    </dsp:sp>
    <dsp:sp modelId="{18363332-B6C0-4AF5-B966-4AF402344E6C}">
      <dsp:nvSpPr>
        <dsp:cNvPr id="0" name=""/>
        <dsp:cNvSpPr/>
      </dsp:nvSpPr>
      <dsp:spPr>
        <a:xfrm>
          <a:off x="7908378" y="0"/>
          <a:ext cx="2139733" cy="72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en-US" sz="2200" kern="1200" dirty="0" smtClean="0"/>
            <a:t>Fast food worker</a:t>
          </a:r>
          <a:endParaRPr lang="en-US" sz="2200" kern="1200" dirty="0"/>
        </a:p>
      </dsp:txBody>
      <dsp:txXfrm>
        <a:off x="7908378" y="0"/>
        <a:ext cx="2139733" cy="723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vertAlign" val="t"/>
          <dgm:param type="horzAlign" val="ctr"/>
        </dgm:alg>
      </dgm:if>
      <dgm:else name="Name3">
        <dgm:alg type="lin">
          <dgm:param type="linDir" val="fromR"/>
          <dgm:param type="vertAlign" val="t"/>
          <dgm:param type="horzAlign" val="ctr"/>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Ch" val="b"/>
                <dgm:param type="txAnchorVert" val="b"/>
              </dgm:alg>
            </dgm:if>
            <dgm:else name="Name59">
              <dgm:alg type="tx">
                <dgm:param type="parTxLTRAlign" val="r"/>
                <dgm:param type="parTxRTLAlign" val="r"/>
                <dgm:param type="shpTxLTRAlignCh" val="r"/>
                <dgm:param type="shpTxRTLAlignCh" val="r"/>
                <dgm:param type="txAnchorVertCh" val="b"/>
                <dgm:param type="txAnchorVert"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399FE-787B-4FF9-BAC2-55E6AED44E9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6B11-96E7-4953-B2B0-738CF916BA5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9EB9267-47B1-42F4-B423-E02102FE7642}" type="datetime1">
              <a:rPr lang="en-US" smtClean="0"/>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A8D8AB0-4217-451B-8E22-0F4834B828C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0CF43C61-7AC4-46F4-BC3F-0D7DB8D9503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A39B9F1-48BC-4CA9-99F6-043EA679BA7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9CDE1A44-F257-4C92-B19A-66F24A03AD8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5BE32F1-426E-461B-8494-C40104F44D5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54556925-CD87-4429-82B7-5A33F52FF59F}"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B1EB4A5-0DCD-42D6-B3CB-894F91436150}"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3562F9-58C0-499D-9B09-BA1F63C3B417}"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593AC-BBE8-4035-A4A7-709D9B52B9B6}"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defRPr/>
            </a:pPr>
            <a:r>
              <a:rPr lang="en-US" smtClean="0"/>
              <a:t>Edit Master text styles</a:t>
            </a:r>
            <a:endParaRPr lang="en-US" smtClean="0"/>
          </a:p>
        </p:txBody>
      </p:sp>
      <p:sp>
        <p:nvSpPr>
          <p:cNvPr id="5" name="Date Placeholder 4"/>
          <p:cNvSpPr>
            <a:spLocks noGrp="1"/>
          </p:cNvSpPr>
          <p:nvPr>
            <p:ph type="dt" sz="half" idx="10"/>
          </p:nvPr>
        </p:nvSpPr>
        <p:spPr/>
        <p:txBody>
          <a:bodyPr/>
          <a:lstStyle/>
          <a:p>
            <a:fld id="{73E82D31-54CA-44DC-A446-72600505934F}"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A8D8AB0-4217-451B-8E22-0F4834B828C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D06B28B-3C7A-43E2-BFF1-78A942910C44}" type="datetime1">
              <a:rPr lang="en-US" smtClean="0"/>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A8D8AB0-4217-451B-8E22-0F4834B828CE}"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5F97C9B-73EE-4DB7-A605-CBE3112ABFB1}" type="datetime1">
              <a:rPr lang="en-US" smtClean="0"/>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A8D8AB0-4217-451B-8E22-0F4834B828C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anose="020B0604020202020204" pitchFamily="34" charset="0"/>
        <a:buChar char=" "/>
        <a:defRPr sz="2400" kern="1200">
          <a:solidFill>
            <a:schemeClr val="tx1">
              <a:lumMod val="85000"/>
              <a:lumOff val="15000"/>
            </a:schemeClr>
          </a:solidFill>
          <a:latin typeface="+mn-lt"/>
          <a:ea typeface="+mn-ea"/>
          <a:cs typeface="+mn-cs"/>
        </a:defRPr>
      </a:lvl1pPr>
      <a:lvl2pPr marL="347345" indent="-342900" algn="l" defTabSz="914400" rtl="0" eaLnBrk="1" latinLnBrk="0" hangingPunct="1">
        <a:lnSpc>
          <a:spcPct val="85000"/>
        </a:lnSpc>
        <a:spcBef>
          <a:spcPts val="600"/>
        </a:spcBef>
        <a:buFont typeface="Arial" panose="020B0604020202020204"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anose="020B0604020202020204"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5pPr>
      <a:lvl6pPr marL="120015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6pPr>
      <a:lvl7pPr marL="140017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7pPr>
      <a:lvl8pPr marL="1600200"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8pPr>
      <a:lvl9pPr marL="1800225" indent="-228600" algn="l" defTabSz="914400" rtl="0" eaLnBrk="1" latinLnBrk="0" hangingPunct="1">
        <a:lnSpc>
          <a:spcPct val="85000"/>
        </a:lnSpc>
        <a:spcBef>
          <a:spcPts val="600"/>
        </a:spcBef>
        <a:buFont typeface="Arial" panose="020B0604020202020204"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Gender and Climate Change</a:t>
            </a:r>
            <a:endParaRPr lang="en-US" dirty="0"/>
          </a:p>
        </p:txBody>
      </p:sp>
      <p:sp>
        <p:nvSpPr>
          <p:cNvPr id="3" name="Subtitle 2"/>
          <p:cNvSpPr>
            <a:spLocks noGrp="1"/>
          </p:cNvSpPr>
          <p:nvPr>
            <p:ph type="subTitle" idx="1"/>
          </p:nvPr>
        </p:nvSpPr>
        <p:spPr/>
        <p:txBody>
          <a:bodyPr/>
          <a:lstStyle/>
          <a:p>
            <a:r>
              <a:rPr lang="en-US" dirty="0" smtClean="0"/>
              <a:t>Naperville AAUW - April 9, 2019</a:t>
            </a:r>
            <a:endParaRPr lang="en-US" dirty="0" smtClean="0"/>
          </a:p>
          <a:p>
            <a:r>
              <a:rPr lang="en-US" dirty="0" smtClean="0"/>
              <a:t>Dr. Erin C. Bergren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women affected differently?</a:t>
            </a:r>
            <a:endParaRPr lang="en-US" dirty="0"/>
          </a:p>
        </p:txBody>
      </p:sp>
      <p:sp>
        <p:nvSpPr>
          <p:cNvPr id="3" name="Content Placeholder 2"/>
          <p:cNvSpPr>
            <a:spLocks noGrp="1"/>
          </p:cNvSpPr>
          <p:nvPr>
            <p:ph idx="1"/>
          </p:nvPr>
        </p:nvSpPr>
        <p:spPr/>
        <p:txBody>
          <a:bodyPr/>
          <a:lstStyle/>
          <a:p>
            <a:r>
              <a:rPr lang="en-US" dirty="0" smtClean="0"/>
              <a:t>On the household level, women are often left out of decision-making and given fewer resources than men</a:t>
            </a:r>
            <a:endParaRPr lang="en-US" dirty="0" smtClean="0"/>
          </a:p>
          <a:p>
            <a:r>
              <a:rPr lang="en-US" dirty="0" smtClean="0"/>
              <a:t>Women have disproportionate burden for caregiving of vulnerable family members</a:t>
            </a:r>
            <a:endParaRPr lang="en-US" dirty="0" smtClean="0"/>
          </a:p>
          <a:p>
            <a:r>
              <a:rPr lang="en-US" dirty="0" smtClean="0"/>
              <a:t>Men and women express different preferences as to how household resources should be used to prepare for environmental hazards</a:t>
            </a:r>
            <a:endParaRPr lang="en-US" dirty="0" smtClean="0"/>
          </a:p>
          <a:p>
            <a:r>
              <a:rPr lang="en-US" dirty="0" smtClean="0"/>
              <a:t>Women have less access to education and decision-making</a:t>
            </a:r>
            <a:endParaRPr lang="en-US" dirty="0" smtClean="0"/>
          </a:p>
          <a:p>
            <a:r>
              <a:rPr lang="en-US" dirty="0" smtClean="0"/>
              <a:t>Women suffer higher rates of gender-based violence and are more severely affected by civil conflict</a:t>
            </a:r>
            <a:endParaRPr lang="en-US" dirty="0" smtClean="0"/>
          </a:p>
          <a:p>
            <a:r>
              <a:rPr lang="en-US" dirty="0" smtClean="0"/>
              <a:t>Gendered inequalities in institutions create barriers to adaptation</a:t>
            </a:r>
            <a:endParaRPr lang="en-US" dirty="0" smtClean="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6502401" cy="1658198"/>
          </a:xfrm>
        </p:spPr>
        <p:txBody>
          <a:bodyPr/>
          <a:lstStyle/>
          <a:p>
            <a:r>
              <a:rPr lang="en-US" dirty="0" smtClean="0"/>
              <a:t>Case study: </a:t>
            </a:r>
            <a:r>
              <a:rPr lang="en-US" dirty="0" err="1" smtClean="0"/>
              <a:t>Kakota</a:t>
            </a:r>
            <a:r>
              <a:rPr lang="en-US" dirty="0" smtClean="0"/>
              <a:t> et al 2015</a:t>
            </a:r>
            <a:endParaRPr lang="en-US" dirty="0"/>
          </a:p>
        </p:txBody>
      </p:sp>
      <p:sp>
        <p:nvSpPr>
          <p:cNvPr id="3" name="Content Placeholder 2"/>
          <p:cNvSpPr>
            <a:spLocks noGrp="1"/>
          </p:cNvSpPr>
          <p:nvPr>
            <p:ph idx="1"/>
          </p:nvPr>
        </p:nvSpPr>
        <p:spPr>
          <a:xfrm>
            <a:off x="657224" y="2427107"/>
            <a:ext cx="10753725" cy="3766185"/>
          </a:xfrm>
        </p:spPr>
        <p:txBody>
          <a:bodyPr/>
          <a:lstStyle/>
          <a:p>
            <a:r>
              <a:rPr lang="en-US" dirty="0" smtClean="0"/>
              <a:t>Household survey in Malawi</a:t>
            </a:r>
            <a:endParaRPr lang="en-US" dirty="0" smtClean="0"/>
          </a:p>
          <a:p>
            <a:r>
              <a:rPr lang="en-US" dirty="0" smtClean="0"/>
              <a:t>Women’s work includes collecting water and </a:t>
            </a:r>
            <a:br>
              <a:rPr lang="en-US" dirty="0" smtClean="0"/>
            </a:br>
            <a:r>
              <a:rPr lang="en-US" dirty="0" smtClean="0"/>
              <a:t>firewood.</a:t>
            </a:r>
            <a:endParaRPr lang="en-US" dirty="0" smtClean="0"/>
          </a:p>
          <a:p>
            <a:r>
              <a:rPr lang="en-US" dirty="0" smtClean="0"/>
              <a:t>Climate change is increasing water scarcity and reducing forest cover, forcing women to travel farther to acquire water and fuelwood</a:t>
            </a:r>
            <a:endParaRPr lang="en-US" dirty="0" smtClean="0"/>
          </a:p>
          <a:p>
            <a:r>
              <a:rPr lang="en-US" dirty="0" smtClean="0"/>
              <a:t>This increases women’s labor time and physical effort and also exposes them to gender based violence</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3076" name="Picture 4" descr="Image result for gender and climate change malaw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12025" y="-86724"/>
            <a:ext cx="5032375" cy="2830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are disproportionately affected by disasters</a:t>
            </a:r>
            <a:endParaRPr lang="en-US" dirty="0"/>
          </a:p>
        </p:txBody>
      </p:sp>
      <p:sp>
        <p:nvSpPr>
          <p:cNvPr id="3" name="Content Placeholder 2"/>
          <p:cNvSpPr>
            <a:spLocks noGrp="1"/>
          </p:cNvSpPr>
          <p:nvPr>
            <p:ph idx="1"/>
          </p:nvPr>
        </p:nvSpPr>
        <p:spPr/>
        <p:txBody>
          <a:bodyPr/>
          <a:lstStyle/>
          <a:p>
            <a:r>
              <a:rPr lang="en-US" dirty="0" smtClean="0"/>
              <a:t>Women are more likely to be poor and have poor nutrition, have greater domestic responsibilities, and are less able to stockpile resources or disaster-proof their housing</a:t>
            </a:r>
            <a:endParaRPr lang="en-US" dirty="0" smtClean="0"/>
          </a:p>
          <a:p>
            <a:r>
              <a:rPr lang="en-US" dirty="0" smtClean="0"/>
              <a:t>Women in disasters face higher rates of mortality</a:t>
            </a:r>
            <a:endParaRPr lang="en-US" dirty="0" smtClean="0"/>
          </a:p>
          <a:p>
            <a:r>
              <a:rPr lang="en-US" dirty="0" smtClean="0"/>
              <a:t>Women face gender-based violence in the aftermath of disasters</a:t>
            </a:r>
            <a:endParaRPr lang="en-US" dirty="0" smtClean="0"/>
          </a:p>
          <a:p>
            <a:r>
              <a:rPr lang="en-US" dirty="0" smtClean="0"/>
              <a:t>Women are poorly represented in post-disaster decision-making, with less access to post-disaster recovery resources</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5" name="Picture 4"/>
          <p:cNvPicPr>
            <a:picLocks noChangeAspect="1"/>
          </p:cNvPicPr>
          <p:nvPr/>
        </p:nvPicPr>
        <p:blipFill rotWithShape="1">
          <a:blip r:embed="rId1"/>
          <a:srcRect l="35483"/>
          <a:stretch>
            <a:fillRect/>
          </a:stretch>
        </p:blipFill>
        <p:spPr>
          <a:xfrm>
            <a:off x="558800" y="0"/>
            <a:ext cx="992517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vulnerability is intersectional</a:t>
            </a:r>
            <a:endParaRPr lang="en-US" dirty="0"/>
          </a:p>
        </p:txBody>
      </p:sp>
      <p:sp>
        <p:nvSpPr>
          <p:cNvPr id="3" name="Content Placeholder 2"/>
          <p:cNvSpPr>
            <a:spLocks noGrp="1"/>
          </p:cNvSpPr>
          <p:nvPr>
            <p:ph idx="1"/>
          </p:nvPr>
        </p:nvSpPr>
        <p:spPr/>
        <p:txBody>
          <a:bodyPr/>
          <a:lstStyle/>
          <a:p>
            <a:r>
              <a:rPr lang="en-US" dirty="0" smtClean="0"/>
              <a:t>Gender is only one axis of social difference which affects differential vulnerability and marginalization</a:t>
            </a:r>
            <a:endParaRPr lang="en-US" dirty="0" smtClean="0"/>
          </a:p>
          <a:p>
            <a:r>
              <a:rPr lang="en-US" dirty="0" smtClean="0"/>
              <a:t>Gender inequality is a social process which intersects with a number of different types of power imbalances</a:t>
            </a:r>
            <a:endParaRPr lang="en-US" dirty="0" smtClean="0"/>
          </a:p>
          <a:p>
            <a:r>
              <a:rPr lang="en-US" dirty="0" smtClean="0"/>
              <a:t>For example, being a woman is only one of many reasons why a person might not get access to post-disaster aid.</a:t>
            </a:r>
            <a:endParaRPr lang="en-US" dirty="0" smtClean="0"/>
          </a:p>
          <a:p>
            <a:pPr lvl="1"/>
            <a:r>
              <a:rPr lang="en-US" dirty="0" smtClean="0"/>
              <a:t>Other reasons include race, caste/class, language barriers, disability, age, sexual orientation, </a:t>
            </a:r>
            <a:r>
              <a:rPr lang="en-US" dirty="0" err="1" smtClean="0"/>
              <a:t>etc</a:t>
            </a:r>
            <a:endParaRPr lang="en-US" dirty="0" smtClean="0"/>
          </a:p>
          <a:p>
            <a:r>
              <a:rPr lang="en-US" dirty="0" smtClean="0"/>
              <a:t>Women’s vulnerability is part of a network of hierarchies of power</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Gendered responsibility</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 gender a part of overconsumption?</a:t>
            </a:r>
            <a:endParaRPr lang="en-US" dirty="0"/>
          </a:p>
        </p:txBody>
      </p:sp>
      <p:sp>
        <p:nvSpPr>
          <p:cNvPr id="6" name="Content Placeholder 5"/>
          <p:cNvSpPr>
            <a:spLocks noGrp="1"/>
          </p:cNvSpPr>
          <p:nvPr>
            <p:ph idx="1"/>
          </p:nvPr>
        </p:nvSpPr>
        <p:spPr/>
        <p:txBody>
          <a:bodyPr/>
          <a:lstStyle/>
          <a:p>
            <a:r>
              <a:rPr lang="en-US" dirty="0" smtClean="0"/>
              <a:t>Patterns of energy consumption are gendered, with men tending to make more energy intensive choices</a:t>
            </a:r>
            <a:endParaRPr lang="en-US" dirty="0" smtClean="0"/>
          </a:p>
          <a:p>
            <a:pPr lvl="1"/>
            <a:r>
              <a:rPr lang="en-US" dirty="0" smtClean="0"/>
              <a:t>Commute longer distances</a:t>
            </a:r>
            <a:endParaRPr lang="en-US" dirty="0" smtClean="0"/>
          </a:p>
          <a:p>
            <a:pPr lvl="1"/>
            <a:r>
              <a:rPr lang="en-US" dirty="0" smtClean="0"/>
              <a:t>Purchase less efficient vehicles</a:t>
            </a:r>
            <a:endParaRPr lang="en-US" dirty="0" smtClean="0"/>
          </a:p>
          <a:p>
            <a:pPr lvl="1"/>
            <a:r>
              <a:rPr lang="en-US" dirty="0" smtClean="0"/>
              <a:t>Overall involvement with work related to energy consumption</a:t>
            </a:r>
            <a:endParaRPr lang="en-US" dirty="0" smtClean="0"/>
          </a:p>
          <a:p>
            <a:r>
              <a:rPr lang="en-US" dirty="0" smtClean="0"/>
              <a:t>Men tend to have higher incomes, which is a precursor of consumption</a:t>
            </a:r>
            <a:endParaRPr lang="en-US" dirty="0" smtClean="0"/>
          </a:p>
          <a:p>
            <a:r>
              <a:rPr lang="en-US" dirty="0" smtClean="0"/>
              <a:t>Overconsumption is “masculinized” (Alaimo 2009)</a:t>
            </a:r>
            <a:endParaRPr lang="en-US" dirty="0" smtClean="0"/>
          </a:p>
          <a:p>
            <a:r>
              <a:rPr lang="en-US" b="1" dirty="0" smtClean="0"/>
              <a:t>Per capita emissions are lower in states where women have higher political status</a:t>
            </a:r>
            <a:r>
              <a:rPr lang="en-US" dirty="0" smtClean="0"/>
              <a:t> (</a:t>
            </a:r>
            <a:r>
              <a:rPr lang="en-US" dirty="0" err="1" smtClean="0"/>
              <a:t>Ergas</a:t>
            </a:r>
            <a:r>
              <a:rPr lang="en-US" dirty="0" smtClean="0"/>
              <a:t> and York 2012)</a:t>
            </a:r>
            <a:endParaRPr lang="en-US" b="1"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climate change adaptation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adaptation to climate change?</a:t>
            </a:r>
            <a:endParaRPr lang="en-US" dirty="0"/>
          </a:p>
        </p:txBody>
      </p:sp>
      <p:sp>
        <p:nvSpPr>
          <p:cNvPr id="6" name="Content Placeholder 5"/>
          <p:cNvSpPr>
            <a:spLocks noGrp="1"/>
          </p:cNvSpPr>
          <p:nvPr>
            <p:ph idx="1"/>
          </p:nvPr>
        </p:nvSpPr>
        <p:spPr>
          <a:xfrm>
            <a:off x="7213600" y="2011680"/>
            <a:ext cx="4216781" cy="3766185"/>
          </a:xfrm>
        </p:spPr>
        <p:txBody>
          <a:bodyPr/>
          <a:lstStyle/>
          <a:p>
            <a:r>
              <a:rPr lang="en-US" i="1" dirty="0" smtClean="0"/>
              <a:t>Adaptive</a:t>
            </a:r>
            <a:r>
              <a:rPr lang="en-US" dirty="0" smtClean="0"/>
              <a:t> actions are those taken to reduce the severity and impact of negative climate related hazards</a:t>
            </a:r>
            <a:endParaRPr lang="en-US" dirty="0" smtClean="0"/>
          </a:p>
          <a:p>
            <a:pPr lvl="1"/>
            <a:r>
              <a:rPr lang="en-US" dirty="0" smtClean="0"/>
              <a:t>E.g. Seawalls and levees</a:t>
            </a:r>
            <a:endParaRPr lang="en-US" dirty="0" smtClean="0"/>
          </a:p>
          <a:p>
            <a:pPr lvl="1"/>
            <a:r>
              <a:rPr lang="en-US" dirty="0" smtClean="0"/>
              <a:t>E.g. Community emergency response training (CERT) classes</a:t>
            </a:r>
            <a:endParaRPr lang="en-US" dirty="0" smtClean="0"/>
          </a:p>
          <a:p>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6146" name="Picture 2" descr="Image result for adaptation to climate chang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2651" y="1788815"/>
            <a:ext cx="6021849" cy="4853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responses to climate change</a:t>
            </a:r>
            <a:endParaRPr lang="en-US" dirty="0"/>
          </a:p>
        </p:txBody>
      </p:sp>
      <p:sp>
        <p:nvSpPr>
          <p:cNvPr id="3" name="Content Placeholder 2"/>
          <p:cNvSpPr>
            <a:spLocks noGrp="1"/>
          </p:cNvSpPr>
          <p:nvPr>
            <p:ph idx="1"/>
          </p:nvPr>
        </p:nvSpPr>
        <p:spPr/>
        <p:txBody>
          <a:bodyPr/>
          <a:lstStyle/>
          <a:p>
            <a:r>
              <a:rPr lang="en-US" dirty="0" smtClean="0"/>
              <a:t>The adaptation actions undertaken by men and women are contextual, but do tend to vary because of the different social status associated with gender</a:t>
            </a:r>
            <a:endParaRPr lang="en-US" dirty="0" smtClean="0"/>
          </a:p>
          <a:p>
            <a:r>
              <a:rPr lang="en-US" dirty="0" smtClean="0"/>
              <a:t>Gender inequalities persist and may even become worse in a changing climate</a:t>
            </a:r>
            <a:endParaRPr lang="en-US" dirty="0" smtClean="0"/>
          </a:p>
          <a:p>
            <a:r>
              <a:rPr lang="en-US" dirty="0" smtClean="0"/>
              <a:t>Women’s knowledge is often vital climate information</a:t>
            </a:r>
            <a:endParaRPr lang="en-US" dirty="0" smtClean="0"/>
          </a:p>
          <a:p>
            <a:pPr lvl="1"/>
            <a:r>
              <a:rPr lang="en-US" dirty="0" smtClean="0"/>
              <a:t>Because women are often primary resource producers, they have often gathered important environmental knowledge which gives us knowledge of a changing climate</a:t>
            </a:r>
            <a:endParaRPr lang="en-US" dirty="0" smtClean="0"/>
          </a:p>
          <a:p>
            <a:r>
              <a:rPr lang="en-US" dirty="0" smtClean="0"/>
              <a:t>Climate change can also open up new policy windows, offering new opportunities to contest and challenge gender inequalities</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presentation</a:t>
            </a:r>
            <a:endParaRPr lang="en-US" dirty="0"/>
          </a:p>
        </p:txBody>
      </p:sp>
      <p:sp>
        <p:nvSpPr>
          <p:cNvPr id="3" name="Content Placeholder 2"/>
          <p:cNvSpPr>
            <a:spLocks noGrp="1"/>
          </p:cNvSpPr>
          <p:nvPr>
            <p:ph idx="1"/>
          </p:nvPr>
        </p:nvSpPr>
        <p:spPr/>
        <p:txBody>
          <a:bodyPr/>
          <a:lstStyle/>
          <a:p>
            <a:r>
              <a:rPr lang="en-US" dirty="0" smtClean="0"/>
              <a:t>How is climate change a social phenomenon?</a:t>
            </a:r>
            <a:endParaRPr lang="en-US" dirty="0" smtClean="0"/>
          </a:p>
          <a:p>
            <a:r>
              <a:rPr lang="en-US" dirty="0" smtClean="0"/>
              <a:t>Are women and men affected by climate change in the same way?</a:t>
            </a:r>
            <a:endParaRPr lang="en-US" dirty="0" smtClean="0"/>
          </a:p>
          <a:p>
            <a:r>
              <a:rPr lang="en-US" dirty="0" smtClean="0"/>
              <a:t>Are there gender differences in responsibilities for climate change?</a:t>
            </a:r>
            <a:endParaRPr lang="en-US" dirty="0" smtClean="0"/>
          </a:p>
          <a:p>
            <a:r>
              <a:rPr lang="en-US" dirty="0" smtClean="0"/>
              <a:t>How does gender inequality affect adaptation to climate change?</a:t>
            </a:r>
            <a:endParaRPr lang="en-US" dirty="0" smtClean="0"/>
          </a:p>
          <a:p>
            <a:r>
              <a:rPr lang="en-US" dirty="0" smtClean="0"/>
              <a:t>How does gender alter responses to climate change?</a:t>
            </a:r>
            <a:endParaRPr lang="en-US" dirty="0" smtClean="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Alston 2011</a:t>
            </a:r>
            <a:endParaRPr lang="en-US" dirty="0"/>
          </a:p>
        </p:txBody>
      </p:sp>
      <p:sp>
        <p:nvSpPr>
          <p:cNvPr id="3" name="Content Placeholder 2"/>
          <p:cNvSpPr>
            <a:spLocks noGrp="1"/>
          </p:cNvSpPr>
          <p:nvPr>
            <p:ph idx="1"/>
          </p:nvPr>
        </p:nvSpPr>
        <p:spPr>
          <a:xfrm>
            <a:off x="676657" y="2011680"/>
            <a:ext cx="6486144" cy="4376420"/>
          </a:xfrm>
        </p:spPr>
        <p:txBody>
          <a:bodyPr>
            <a:normAutofit/>
          </a:bodyPr>
          <a:lstStyle/>
          <a:p>
            <a:r>
              <a:rPr lang="en-US" dirty="0" smtClean="0"/>
              <a:t>Study of drought in rural communities in the Murray-Darling Basin in Australia</a:t>
            </a:r>
            <a:endParaRPr lang="en-US" dirty="0" smtClean="0"/>
          </a:p>
          <a:p>
            <a:r>
              <a:rPr lang="en-US" dirty="0" smtClean="0"/>
              <a:t>Rural men tend to bear the burden of increasingly fraught on-farm work, leading to social isolation and other negative effects.</a:t>
            </a:r>
            <a:endParaRPr lang="en-US" dirty="0" smtClean="0"/>
          </a:p>
          <a:p>
            <a:r>
              <a:rPr lang="en-US" dirty="0" smtClean="0"/>
              <a:t>Rural women tend to take on increased work outside the home, increasing both stress and autonomy.</a:t>
            </a:r>
            <a:endParaRPr lang="en-US" dirty="0" smtClean="0"/>
          </a:p>
          <a:p>
            <a:r>
              <a:rPr lang="en-US" dirty="0" smtClean="0"/>
              <a:t>Disruption of gender inequalities can cause men to experience “crises of masculinity” as environmental hardship undermines their ability to be breadwinners</a:t>
            </a:r>
            <a:endParaRPr lang="en-US" dirty="0" smtClean="0"/>
          </a:p>
          <a:p>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7170" name="Picture 2" descr="Image result for Murray-Darling basi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82234" y="1298548"/>
            <a:ext cx="4854575" cy="4577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and responses to climate change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Women are more likely to be concerned about climate change</a:t>
            </a:r>
            <a:endParaRPr lang="en-US" dirty="0"/>
          </a:p>
        </p:txBody>
      </p:sp>
      <p:sp>
        <p:nvSpPr>
          <p:cNvPr id="6" name="Content Placeholder 5"/>
          <p:cNvSpPr>
            <a:spLocks noGrp="1"/>
          </p:cNvSpPr>
          <p:nvPr>
            <p:ph idx="1"/>
          </p:nvPr>
        </p:nvSpPr>
        <p:spPr/>
        <p:txBody>
          <a:bodyPr/>
          <a:lstStyle/>
          <a:p>
            <a:r>
              <a:rPr lang="en-US" dirty="0" smtClean="0"/>
              <a:t>Women report higher levels of concern about climate change</a:t>
            </a:r>
            <a:endParaRPr lang="en-US" dirty="0" smtClean="0"/>
          </a:p>
          <a:p>
            <a:r>
              <a:rPr lang="en-US" dirty="0" smtClean="0"/>
              <a:t>Women are more likely to perceive shifts in climate</a:t>
            </a:r>
            <a:endParaRPr lang="en-US" dirty="0" smtClean="0"/>
          </a:p>
          <a:p>
            <a:r>
              <a:rPr lang="en-US" dirty="0" smtClean="0"/>
              <a:t>Women in the United States and Iran have more understanding of the science behind climate change and are also more likely to underestimate their scientific knowledge</a:t>
            </a:r>
            <a:endParaRPr lang="en-US" dirty="0" smtClean="0"/>
          </a:p>
          <a:p>
            <a:r>
              <a:rPr lang="en-US" dirty="0" smtClean="0"/>
              <a:t>Conservative, older, white males report the least concern about climate change</a:t>
            </a:r>
            <a:endParaRPr lang="en-US" dirty="0" smtClean="0"/>
          </a:p>
          <a:p>
            <a:pPr lvl="1"/>
            <a:r>
              <a:rPr lang="en-US" dirty="0" smtClean="0"/>
              <a:t>Scholars </a:t>
            </a:r>
            <a:r>
              <a:rPr lang="en-US" dirty="0" err="1" smtClean="0"/>
              <a:t>McCright</a:t>
            </a:r>
            <a:r>
              <a:rPr lang="en-US" dirty="0" smtClean="0"/>
              <a:t> and Dunlap ascribe this to the fact that conservative, white, older males are in positions of power that are threatened by the action needed to combat climate change</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Women are under-represented in climate change decisions</a:t>
            </a:r>
            <a:endParaRPr lang="en-US" dirty="0"/>
          </a:p>
        </p:txBody>
      </p:sp>
      <p:sp>
        <p:nvSpPr>
          <p:cNvPr id="6" name="Content Placeholder 5"/>
          <p:cNvSpPr>
            <a:spLocks noGrp="1"/>
          </p:cNvSpPr>
          <p:nvPr>
            <p:ph idx="1"/>
          </p:nvPr>
        </p:nvSpPr>
        <p:spPr>
          <a:xfrm>
            <a:off x="5638800" y="2157731"/>
            <a:ext cx="5781673" cy="3766185"/>
          </a:xfrm>
        </p:spPr>
        <p:txBody>
          <a:bodyPr/>
          <a:lstStyle/>
          <a:p>
            <a:r>
              <a:rPr lang="en-US" dirty="0" smtClean="0"/>
              <a:t>Women are under-represented in, for example, the United Nations Framework Convention on Climate Change (UNFCCC) negotiations</a:t>
            </a:r>
            <a:endParaRPr lang="en-US" dirty="0" smtClean="0"/>
          </a:p>
          <a:p>
            <a:pPr lvl="1"/>
            <a:r>
              <a:rPr lang="en-US" dirty="0" smtClean="0"/>
              <a:t>This includes the Kyoto Protocol and the Paris Agreement</a:t>
            </a:r>
            <a:endParaRPr lang="en-US" dirty="0" smtClean="0"/>
          </a:p>
          <a:p>
            <a:r>
              <a:rPr lang="en-US" dirty="0" smtClean="0"/>
              <a:t>Women are ‘minimally’ present on the boards of major energy companies</a:t>
            </a:r>
            <a:endParaRPr lang="en-US" dirty="0" smtClean="0"/>
          </a:p>
          <a:p>
            <a:r>
              <a:rPr lang="en-US" dirty="0" smtClean="0"/>
              <a:t>Women are under-represented in post-disaster decision making</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8194" name="Picture 2" descr="Image result for gender and climate chan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0226" y="2157731"/>
            <a:ext cx="5905500" cy="3933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mitigation and adaptation can reinforce gender norms</a:t>
            </a:r>
            <a:endParaRPr lang="en-US" dirty="0"/>
          </a:p>
        </p:txBody>
      </p:sp>
      <p:sp>
        <p:nvSpPr>
          <p:cNvPr id="3" name="Content Placeholder 2"/>
          <p:cNvSpPr>
            <a:spLocks noGrp="1"/>
          </p:cNvSpPr>
          <p:nvPr>
            <p:ph idx="1"/>
          </p:nvPr>
        </p:nvSpPr>
        <p:spPr/>
        <p:txBody>
          <a:bodyPr/>
          <a:lstStyle/>
          <a:p>
            <a:r>
              <a:rPr lang="en-US" dirty="0" smtClean="0"/>
              <a:t>Unless social inequality is an </a:t>
            </a:r>
            <a:r>
              <a:rPr lang="en-US" i="1" dirty="0" smtClean="0"/>
              <a:t>explicitly addressed concern</a:t>
            </a:r>
            <a:r>
              <a:rPr lang="en-US" dirty="0" smtClean="0"/>
              <a:t>, many responses to climate change risk reinforcing existing social inequalities and hierarchies of power</a:t>
            </a:r>
            <a:endParaRPr lang="en-US" dirty="0" smtClean="0"/>
          </a:p>
          <a:p>
            <a:r>
              <a:rPr lang="en-US" dirty="0" smtClean="0"/>
              <a:t>For example, a study of a reforestation project in Bolivia (Boyd 2002) found that wage work was offered to men, not women</a:t>
            </a:r>
            <a:endParaRPr lang="en-US" dirty="0" smtClean="0"/>
          </a:p>
          <a:p>
            <a:pPr lvl="1"/>
            <a:r>
              <a:rPr lang="en-US" dirty="0" smtClean="0"/>
              <a:t>Reinforced existing gender dynamics regarding household roles</a:t>
            </a:r>
            <a:endParaRPr lang="en-US" dirty="0" smtClean="0"/>
          </a:p>
          <a:p>
            <a:pPr lvl="1"/>
            <a:r>
              <a:rPr lang="en-US" dirty="0" smtClean="0"/>
              <a:t>Prioritize men’s needs over women</a:t>
            </a:r>
            <a:endParaRPr lang="en-US" dirty="0" smtClean="0"/>
          </a:p>
          <a:p>
            <a:r>
              <a:rPr lang="en-US" dirty="0" smtClean="0"/>
              <a:t>Some scholars argue that development itself reinforces gender inequalities, an observation which exists in multiple studies (</a:t>
            </a:r>
            <a:r>
              <a:rPr lang="en-US" dirty="0" err="1" smtClean="0"/>
              <a:t>Bhattarai</a:t>
            </a:r>
            <a:r>
              <a:rPr lang="en-US" dirty="0" smtClean="0"/>
              <a:t> et al 2015)</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Women have agency</a:t>
            </a:r>
            <a:endParaRPr lang="en-US" dirty="0"/>
          </a:p>
        </p:txBody>
      </p:sp>
      <p:sp>
        <p:nvSpPr>
          <p:cNvPr id="6" name="Content Placeholder 5"/>
          <p:cNvSpPr>
            <a:spLocks noGrp="1"/>
          </p:cNvSpPr>
          <p:nvPr>
            <p:ph idx="1"/>
          </p:nvPr>
        </p:nvSpPr>
        <p:spPr/>
        <p:txBody>
          <a:bodyPr/>
          <a:lstStyle/>
          <a:p>
            <a:r>
              <a:rPr lang="en-US" dirty="0" smtClean="0"/>
              <a:t>Some scholars worry that there is too much emphasis on women’s vulnerability and virtuousness, obscuring the very real ways in which women are agents of their own destiny (see, for example, </a:t>
            </a:r>
            <a:r>
              <a:rPr lang="en-US" dirty="0" err="1" smtClean="0"/>
              <a:t>Djouda</a:t>
            </a:r>
            <a:r>
              <a:rPr lang="en-US" dirty="0" smtClean="0"/>
              <a:t> et al 2016)</a:t>
            </a:r>
            <a:endParaRPr lang="en-US" dirty="0" smtClean="0"/>
          </a:p>
          <a:p>
            <a:r>
              <a:rPr lang="en-US" dirty="0" smtClean="0"/>
              <a:t>Stacey Alaimo proposes a stance called “insurgent vulnerability” wherein our own connection to the material and environmental world compels a certain set of ethical responses to climate change</a:t>
            </a:r>
            <a:endParaRPr lang="en-US" dirty="0" smtClean="0"/>
          </a:p>
          <a:p>
            <a:r>
              <a:rPr lang="en-US" dirty="0" smtClean="0"/>
              <a:t>Insurgent vulnerability recognizes the way in which gendered inequalities are intersectional </a:t>
            </a:r>
            <a:r>
              <a:rPr lang="en-US" i="1" dirty="0" smtClean="0"/>
              <a:t>and</a:t>
            </a:r>
            <a:r>
              <a:rPr lang="en-US" dirty="0" smtClean="0"/>
              <a:t> connected to larger social ills such as colonialism</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Climate change is a social process that affects men and women unequally due to social hierarchies of power that manifest in gender inequalities</a:t>
            </a:r>
            <a:endParaRPr lang="en-US" dirty="0" smtClean="0"/>
          </a:p>
          <a:p>
            <a:r>
              <a:rPr lang="en-US" dirty="0" smtClean="0"/>
              <a:t>Women, who are already marginalized in most societies, are disproportionately harmed by environmental hazards including climate change</a:t>
            </a:r>
            <a:endParaRPr lang="en-US" dirty="0" smtClean="0"/>
          </a:p>
          <a:p>
            <a:r>
              <a:rPr lang="en-US" dirty="0" smtClean="0"/>
              <a:t>Women may bear less responsibility for greenhouse gas emissions</a:t>
            </a:r>
            <a:endParaRPr lang="en-US" dirty="0" smtClean="0"/>
          </a:p>
          <a:p>
            <a:r>
              <a:rPr lang="en-US" dirty="0" smtClean="0"/>
              <a:t>Women are less able to adapt to climate change and are under-represented in decision making around climate change</a:t>
            </a:r>
            <a:endParaRPr lang="en-US" dirty="0" smtClean="0"/>
          </a:p>
          <a:p>
            <a:r>
              <a:rPr lang="en-US" dirty="0" smtClean="0"/>
              <a:t>Women’s vulnerability is intersectional; responses to climate change can reinforce existing gender inequalities or disrupt them</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7224" y="177800"/>
            <a:ext cx="10772775" cy="638649"/>
          </a:xfrm>
        </p:spPr>
        <p:txBody>
          <a:bodyPr>
            <a:normAutofit fontScale="90000"/>
          </a:bodyPr>
          <a:lstStyle/>
          <a:p>
            <a:r>
              <a:rPr lang="en-US" dirty="0" smtClean="0"/>
              <a:t>References</a:t>
            </a:r>
            <a:endParaRPr lang="en-US" dirty="0"/>
          </a:p>
        </p:txBody>
      </p:sp>
      <p:sp>
        <p:nvSpPr>
          <p:cNvPr id="6" name="Content Placeholder 5"/>
          <p:cNvSpPr>
            <a:spLocks noGrp="1"/>
          </p:cNvSpPr>
          <p:nvPr>
            <p:ph idx="1"/>
          </p:nvPr>
        </p:nvSpPr>
        <p:spPr>
          <a:xfrm>
            <a:off x="676656" y="816449"/>
            <a:ext cx="10753725" cy="5863751"/>
          </a:xfrm>
        </p:spPr>
        <p:txBody>
          <a:bodyPr>
            <a:normAutofit/>
          </a:bodyPr>
          <a:lstStyle/>
          <a:p>
            <a:pPr marL="0" indent="-914400">
              <a:spcBef>
                <a:spcPts val="600"/>
              </a:spcBef>
              <a:buNone/>
            </a:pPr>
            <a:r>
              <a:rPr lang="en-US" sz="1400" dirty="0" smtClean="0"/>
              <a:t>Alaimo, Stacey (2009). Insurgent Vulnerability and the Carbon Footprint of Gender. </a:t>
            </a:r>
            <a:r>
              <a:rPr lang="en-US" sz="1400" i="1" dirty="0" err="1" smtClean="0"/>
              <a:t>Kvinder</a:t>
            </a:r>
            <a:r>
              <a:rPr lang="en-US" sz="1400" i="1" dirty="0" smtClean="0"/>
              <a:t>, </a:t>
            </a:r>
            <a:r>
              <a:rPr lang="en-US" sz="1400" i="1" dirty="0" err="1" smtClean="0"/>
              <a:t>Køn</a:t>
            </a:r>
            <a:r>
              <a:rPr lang="en-US" sz="1400" i="1" dirty="0" smtClean="0"/>
              <a:t>, and </a:t>
            </a:r>
            <a:r>
              <a:rPr lang="en-US" sz="1400" i="1" dirty="0" err="1" smtClean="0"/>
              <a:t>Forskning</a:t>
            </a:r>
            <a:r>
              <a:rPr lang="en-US" sz="1400" dirty="0" smtClean="0"/>
              <a:t> 3-4</a:t>
            </a:r>
            <a:endParaRPr lang="en-US" sz="1400" dirty="0" smtClean="0"/>
          </a:p>
          <a:p>
            <a:pPr marL="0" indent="-914400">
              <a:spcBef>
                <a:spcPts val="600"/>
              </a:spcBef>
              <a:buNone/>
            </a:pPr>
            <a:r>
              <a:rPr lang="en-US" sz="1400" dirty="0" smtClean="0"/>
              <a:t>Alston, M. (2011). Gender and Climate Change in Australia. </a:t>
            </a:r>
            <a:r>
              <a:rPr lang="en-US" sz="1400" i="1" dirty="0" smtClean="0"/>
              <a:t>Journal of Sociology</a:t>
            </a:r>
            <a:r>
              <a:rPr lang="en-US" sz="1400" dirty="0" smtClean="0"/>
              <a:t> 47(1):53-70</a:t>
            </a:r>
            <a:endParaRPr lang="en-US" sz="1400" dirty="0" smtClean="0"/>
          </a:p>
          <a:p>
            <a:pPr marL="0" indent="-914400">
              <a:spcBef>
                <a:spcPts val="600"/>
              </a:spcBef>
              <a:buNone/>
            </a:pPr>
            <a:r>
              <a:rPr lang="en-US" sz="1400" dirty="0" smtClean="0"/>
              <a:t>Arora-</a:t>
            </a:r>
            <a:r>
              <a:rPr lang="en-US" sz="1400" dirty="0" err="1" smtClean="0"/>
              <a:t>Jonsson</a:t>
            </a:r>
            <a:r>
              <a:rPr lang="en-US" sz="1400" dirty="0"/>
              <a:t>, S. (2011). Virtue and vulnerability: Discourses on women, gender and climate change. </a:t>
            </a:r>
            <a:r>
              <a:rPr lang="en-US" sz="1400" i="1" dirty="0"/>
              <a:t>Global Environmental Change</a:t>
            </a:r>
            <a:r>
              <a:rPr lang="en-US" sz="1400" dirty="0"/>
              <a:t>, </a:t>
            </a:r>
            <a:r>
              <a:rPr lang="en-US" sz="1400" i="1" dirty="0"/>
              <a:t>21</a:t>
            </a:r>
            <a:r>
              <a:rPr lang="en-US" sz="1400" dirty="0"/>
              <a:t>(2), 744-751.</a:t>
            </a:r>
            <a:endParaRPr lang="en-US" sz="1400" dirty="0" smtClean="0"/>
          </a:p>
          <a:p>
            <a:pPr marL="0" indent="-914400">
              <a:spcBef>
                <a:spcPts val="600"/>
              </a:spcBef>
              <a:buNone/>
            </a:pPr>
            <a:r>
              <a:rPr lang="en-US" sz="1400" dirty="0" err="1"/>
              <a:t>Bhattarai</a:t>
            </a:r>
            <a:r>
              <a:rPr lang="en-US" sz="1400" dirty="0"/>
              <a:t>, B., </a:t>
            </a:r>
            <a:r>
              <a:rPr lang="en-US" sz="1400" dirty="0" err="1"/>
              <a:t>Beilin</a:t>
            </a:r>
            <a:r>
              <a:rPr lang="en-US" sz="1400" dirty="0"/>
              <a:t>, R., &amp; Ford, R. (2015). Gender, agrobiodiversity, and climate change: A study of adaptation practices in the Nepal Himalayas. </a:t>
            </a:r>
            <a:r>
              <a:rPr lang="en-US" sz="1400" i="1" dirty="0"/>
              <a:t>World Development</a:t>
            </a:r>
            <a:r>
              <a:rPr lang="en-US" sz="1400" dirty="0"/>
              <a:t>, </a:t>
            </a:r>
            <a:r>
              <a:rPr lang="en-US" sz="1400" i="1" dirty="0"/>
              <a:t>70</a:t>
            </a:r>
            <a:r>
              <a:rPr lang="en-US" sz="1400" dirty="0"/>
              <a:t>, 122-132.</a:t>
            </a:r>
            <a:endParaRPr lang="en-US" sz="1400" dirty="0" smtClean="0"/>
          </a:p>
          <a:p>
            <a:pPr marL="0" indent="-914400">
              <a:spcBef>
                <a:spcPts val="600"/>
              </a:spcBef>
              <a:buNone/>
            </a:pPr>
            <a:r>
              <a:rPr lang="en-US" sz="1400" dirty="0"/>
              <a:t>Boyd, E. (2002). The Noel </a:t>
            </a:r>
            <a:r>
              <a:rPr lang="en-US" sz="1400" dirty="0" err="1"/>
              <a:t>Kempff</a:t>
            </a:r>
            <a:r>
              <a:rPr lang="en-US" sz="1400" dirty="0"/>
              <a:t> project in Bolivia: gender, power, and decision-making in climate mitigation. Gender &amp; Development, 10(2), 70-77.</a:t>
            </a:r>
            <a:endParaRPr lang="en-US" sz="1400" dirty="0"/>
          </a:p>
          <a:p>
            <a:pPr marL="0" indent="-914400">
              <a:spcBef>
                <a:spcPts val="600"/>
              </a:spcBef>
              <a:buNone/>
            </a:pPr>
            <a:r>
              <a:rPr lang="en-US" sz="1400" dirty="0" err="1" smtClean="0"/>
              <a:t>Djoudi</a:t>
            </a:r>
            <a:r>
              <a:rPr lang="en-US" sz="1400" dirty="0"/>
              <a:t>, H., Locatelli, B., </a:t>
            </a:r>
            <a:r>
              <a:rPr lang="en-US" sz="1400" dirty="0" err="1"/>
              <a:t>Vaast</a:t>
            </a:r>
            <a:r>
              <a:rPr lang="en-US" sz="1400" dirty="0"/>
              <a:t>, C., Asher, K., </a:t>
            </a:r>
            <a:r>
              <a:rPr lang="en-US" sz="1400" dirty="0" err="1"/>
              <a:t>Brockhaus</a:t>
            </a:r>
            <a:r>
              <a:rPr lang="en-US" sz="1400" dirty="0"/>
              <a:t>, M., &amp; </a:t>
            </a:r>
            <a:r>
              <a:rPr lang="en-US" sz="1400" dirty="0" err="1"/>
              <a:t>Sijapati</a:t>
            </a:r>
            <a:r>
              <a:rPr lang="en-US" sz="1400" dirty="0"/>
              <a:t>, B. B. (2016). Beyond dichotomies: Gender and intersecting inequalities in climate change studies. </a:t>
            </a:r>
            <a:r>
              <a:rPr lang="en-US" sz="1400" i="1" dirty="0" err="1"/>
              <a:t>Ambio</a:t>
            </a:r>
            <a:r>
              <a:rPr lang="en-US" sz="1400" dirty="0"/>
              <a:t>, </a:t>
            </a:r>
            <a:r>
              <a:rPr lang="en-US" sz="1400" i="1" dirty="0"/>
              <a:t>45</a:t>
            </a:r>
            <a:r>
              <a:rPr lang="en-US" sz="1400" dirty="0"/>
              <a:t>(3), 248-262.</a:t>
            </a:r>
            <a:endParaRPr lang="en-US" sz="1400" dirty="0" smtClean="0"/>
          </a:p>
          <a:p>
            <a:pPr marL="0" indent="-914400">
              <a:spcBef>
                <a:spcPts val="600"/>
              </a:spcBef>
              <a:buNone/>
            </a:pPr>
            <a:r>
              <a:rPr lang="en-US" sz="1400" dirty="0" err="1"/>
              <a:t>Ergas</a:t>
            </a:r>
            <a:r>
              <a:rPr lang="en-US" sz="1400" dirty="0"/>
              <a:t>, C., &amp; York, R. (2012). Women’s status and carbon dioxide emissions: A quantitative cross-national analysis. Social Science Research, 41(4), 965-976.</a:t>
            </a:r>
            <a:endParaRPr lang="en-US" sz="1400" dirty="0"/>
          </a:p>
          <a:p>
            <a:pPr marL="0" indent="-914400">
              <a:spcBef>
                <a:spcPts val="600"/>
              </a:spcBef>
              <a:buNone/>
            </a:pPr>
            <a:r>
              <a:rPr lang="en-US" sz="1400" dirty="0" smtClean="0"/>
              <a:t>Harris, Rachel (2012) Women Making the Case for U.S. Action on Climate Change. </a:t>
            </a:r>
            <a:r>
              <a:rPr lang="en-US" sz="1400" i="1" dirty="0" smtClean="0"/>
              <a:t>Women’s Environment and Development Organization (WEDO).</a:t>
            </a:r>
            <a:endParaRPr lang="en-US" sz="1400" i="1" dirty="0" smtClean="0"/>
          </a:p>
          <a:p>
            <a:pPr marL="0" indent="-914400">
              <a:spcBef>
                <a:spcPts val="600"/>
              </a:spcBef>
              <a:buNone/>
            </a:pPr>
            <a:r>
              <a:rPr lang="en-US" sz="1400" dirty="0" err="1"/>
              <a:t>Hemmati</a:t>
            </a:r>
            <a:r>
              <a:rPr lang="en-US" sz="1400" dirty="0"/>
              <a:t>, M. (2000). Gender-specific patterns of poverty and (over-) consumption in developing and developed countries. In Society, </a:t>
            </a:r>
            <a:r>
              <a:rPr lang="en-US" sz="1400" dirty="0" err="1"/>
              <a:t>behaviour</a:t>
            </a:r>
            <a:r>
              <a:rPr lang="en-US" sz="1400" dirty="0"/>
              <a:t>, and climate change mitigation (pp. 169-189). Springer, Dordrecht.</a:t>
            </a:r>
            <a:endParaRPr lang="en-US" sz="1400" dirty="0"/>
          </a:p>
          <a:p>
            <a:pPr marL="0" indent="-914400">
              <a:spcBef>
                <a:spcPts val="600"/>
              </a:spcBef>
              <a:buNone/>
            </a:pPr>
            <a:r>
              <a:rPr lang="en-US" sz="1400" dirty="0" err="1"/>
              <a:t>Kakota</a:t>
            </a:r>
            <a:r>
              <a:rPr lang="en-US" sz="1400" dirty="0"/>
              <a:t>, T., </a:t>
            </a:r>
            <a:r>
              <a:rPr lang="en-US" sz="1400" dirty="0" err="1"/>
              <a:t>Nyariki</a:t>
            </a:r>
            <a:r>
              <a:rPr lang="en-US" sz="1400" dirty="0"/>
              <a:t>, D., </a:t>
            </a:r>
            <a:r>
              <a:rPr lang="en-US" sz="1400" dirty="0" err="1"/>
              <a:t>Mkwambisi</a:t>
            </a:r>
            <a:r>
              <a:rPr lang="en-US" sz="1400" dirty="0"/>
              <a:t>, D., &amp; </a:t>
            </a:r>
            <a:r>
              <a:rPr lang="en-US" sz="1400" dirty="0" err="1"/>
              <a:t>Kogi‐Makau</a:t>
            </a:r>
            <a:r>
              <a:rPr lang="en-US" sz="1400" dirty="0"/>
              <a:t>, W. (2015). Determinants of Household Vulnerability to Food Insecurity: A Case Study of Semi‐Arid Districts in Malawi. Journal of international development, 27(1), 73-84.</a:t>
            </a:r>
            <a:endParaRPr lang="en-US" sz="1400" dirty="0"/>
          </a:p>
          <a:p>
            <a:pPr marL="0" indent="-914400">
              <a:spcBef>
                <a:spcPts val="600"/>
              </a:spcBef>
              <a:buNone/>
            </a:pPr>
            <a:r>
              <a:rPr lang="en-US" sz="1400" dirty="0" err="1"/>
              <a:t>Juran</a:t>
            </a:r>
            <a:r>
              <a:rPr lang="en-US" sz="1400" dirty="0"/>
              <a:t>, L., &amp; Trivedi, J. (2015). Women, gender norms, and natural disasters in Bangladesh. Geographical Review, 105(4), 601.</a:t>
            </a:r>
            <a:endParaRPr lang="en-US" sz="1400" dirty="0"/>
          </a:p>
          <a:p>
            <a:pPr marL="0" indent="-914400">
              <a:spcBef>
                <a:spcPts val="600"/>
              </a:spcBef>
              <a:buNone/>
            </a:pPr>
            <a:r>
              <a:rPr lang="en-US" sz="1400" dirty="0" err="1"/>
              <a:t>McCright</a:t>
            </a:r>
            <a:r>
              <a:rPr lang="en-US" sz="1400" dirty="0"/>
              <a:t>, A. M. (2010). The effects of gender on climate change knowledge and concern in the American public. Population and Environment, 32(1), 66-87.</a:t>
            </a:r>
            <a:endParaRPr lang="en-US" sz="1400" dirty="0"/>
          </a:p>
          <a:p>
            <a:pPr marL="0" indent="-914400">
              <a:spcBef>
                <a:spcPts val="600"/>
              </a:spcBef>
              <a:buNone/>
            </a:pPr>
            <a:r>
              <a:rPr lang="en-US" sz="1400" dirty="0" err="1"/>
              <a:t>McCright</a:t>
            </a:r>
            <a:r>
              <a:rPr lang="en-US" sz="1400" dirty="0"/>
              <a:t>, A. M., &amp; Dunlap, R. E. (2013). Bringing ideology in: the conservative white male effect on worry about environmental problems in the USA. Journal of Risk Research, 16(2), 211-226.</a:t>
            </a:r>
            <a:endParaRPr lang="en-US" sz="1400" dirty="0"/>
          </a:p>
          <a:p>
            <a:pPr marL="0" indent="-914400">
              <a:spcBef>
                <a:spcPts val="600"/>
              </a:spcBef>
              <a:buNone/>
            </a:pPr>
            <a:r>
              <a:rPr lang="en-US" sz="1400" dirty="0" err="1" smtClean="0"/>
              <a:t>Mersha</a:t>
            </a:r>
            <a:r>
              <a:rPr lang="en-US" sz="1400" dirty="0"/>
              <a:t>, A. A., &amp; Van </a:t>
            </a:r>
            <a:r>
              <a:rPr lang="en-US" sz="1400" dirty="0" err="1"/>
              <a:t>Laerhoven</a:t>
            </a:r>
            <a:r>
              <a:rPr lang="en-US" sz="1400" dirty="0"/>
              <a:t>, F. (2016). A gender approach to understanding the differentiated impact of barriers to adaptation: responses to climate change in rural Ethiopia. Regional Environmental Change, 16(6), 1701-1713</a:t>
            </a:r>
            <a:r>
              <a:rPr lang="en-US" sz="1400" dirty="0" smtClean="0"/>
              <a:t>.</a:t>
            </a:r>
            <a:endParaRPr lang="en-US" sz="1400" dirty="0" smtClean="0"/>
          </a:p>
          <a:p>
            <a:pPr marL="0" indent="-914400">
              <a:spcBef>
                <a:spcPts val="600"/>
              </a:spcBef>
              <a:buNone/>
            </a:pPr>
            <a:r>
              <a:rPr lang="en-US" sz="1400" dirty="0" err="1"/>
              <a:t>Pearse</a:t>
            </a:r>
            <a:r>
              <a:rPr lang="en-US" sz="1400" dirty="0"/>
              <a:t>, R. (2017). Gender and climate change. Wiley Interdisciplinary Reviews: </a:t>
            </a:r>
            <a:r>
              <a:rPr lang="en-US" sz="1400" dirty="0" smtClean="0"/>
              <a:t>Climate </a:t>
            </a:r>
            <a:r>
              <a:rPr lang="en-US" sz="1400" dirty="0"/>
              <a:t>Change, 8(2), e451</a:t>
            </a:r>
            <a:r>
              <a:rPr lang="en-US" sz="1400" dirty="0" smtClean="0"/>
              <a:t>.</a:t>
            </a:r>
            <a:endParaRPr lang="en-US" sz="1400" dirty="0" smtClean="0"/>
          </a:p>
          <a:p>
            <a:pPr marL="0" indent="-914400">
              <a:spcBef>
                <a:spcPts val="600"/>
              </a:spcBef>
              <a:buNone/>
            </a:pPr>
            <a:r>
              <a:rPr lang="en-US" sz="1400" dirty="0" err="1"/>
              <a:t>Salehi</a:t>
            </a:r>
            <a:r>
              <a:rPr lang="en-US" sz="1400" dirty="0"/>
              <a:t>, S., </a:t>
            </a:r>
            <a:r>
              <a:rPr lang="en-US" sz="1400" dirty="0" err="1"/>
              <a:t>Nejad</a:t>
            </a:r>
            <a:r>
              <a:rPr lang="en-US" sz="1400" dirty="0"/>
              <a:t>, Z. P., </a:t>
            </a:r>
            <a:r>
              <a:rPr lang="en-US" sz="1400" dirty="0" err="1"/>
              <a:t>Mahmoudi</a:t>
            </a:r>
            <a:r>
              <a:rPr lang="en-US" sz="1400" dirty="0"/>
              <a:t>, H., &amp; </a:t>
            </a:r>
            <a:r>
              <a:rPr lang="en-US" sz="1400" dirty="0" err="1"/>
              <a:t>Knierim</a:t>
            </a:r>
            <a:r>
              <a:rPr lang="en-US" sz="1400" dirty="0"/>
              <a:t>, A. (2015, May). Gender, responsible citizenship and global climate change. In Women's Studies International Forum (Vol. 50, pp. 30-36). </a:t>
            </a:r>
            <a:r>
              <a:rPr lang="en-US" sz="1400" dirty="0" err="1"/>
              <a:t>Pergamon</a:t>
            </a:r>
            <a:r>
              <a:rPr lang="en-US" sz="1400" dirty="0"/>
              <a:t>.</a:t>
            </a:r>
            <a:endParaRPr lang="en-US" sz="1400"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Climate change as a social phenomenon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Climate change is social</a:t>
            </a:r>
            <a:endParaRPr lang="en-US" dirty="0"/>
          </a:p>
        </p:txBody>
      </p:sp>
      <p:graphicFrame>
        <p:nvGraphicFramePr>
          <p:cNvPr id="7" name="Content Placeholder 6"/>
          <p:cNvGraphicFramePr>
            <a:graphicFrameLocks noGrp="1"/>
          </p:cNvGraphicFramePr>
          <p:nvPr>
            <p:ph idx="1"/>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vulnerability?</a:t>
            </a:r>
            <a:endParaRPr lang="en-US" dirty="0"/>
          </a:p>
        </p:txBody>
      </p:sp>
      <p:sp>
        <p:nvSpPr>
          <p:cNvPr id="6" name="Content Placeholder 5"/>
          <p:cNvSpPr>
            <a:spLocks noGrp="1"/>
          </p:cNvSpPr>
          <p:nvPr>
            <p:ph idx="1"/>
          </p:nvPr>
        </p:nvSpPr>
        <p:spPr/>
        <p:txBody>
          <a:bodyPr/>
          <a:lstStyle/>
          <a:p>
            <a:r>
              <a:rPr lang="en-US" dirty="0" smtClean="0"/>
              <a:t>Vulnerability is the risk of being harmed as a result </a:t>
            </a:r>
            <a:br>
              <a:rPr lang="en-US" dirty="0" smtClean="0"/>
            </a:br>
            <a:r>
              <a:rPr lang="en-US" dirty="0" smtClean="0"/>
              <a:t>of a particular hazard</a:t>
            </a:r>
            <a:endParaRPr lang="en-US" dirty="0" smtClean="0"/>
          </a:p>
          <a:p>
            <a:r>
              <a:rPr lang="en-US" dirty="0" smtClean="0"/>
              <a:t>When we talk about climate change risk, scholars</a:t>
            </a:r>
            <a:br>
              <a:rPr lang="en-US" dirty="0" smtClean="0"/>
            </a:br>
            <a:r>
              <a:rPr lang="en-US" dirty="0" smtClean="0"/>
              <a:t>will refer to </a:t>
            </a:r>
            <a:r>
              <a:rPr lang="en-US" i="1" dirty="0" smtClean="0"/>
              <a:t>differential vulnerability</a:t>
            </a:r>
            <a:endParaRPr lang="en-US" dirty="0" smtClean="0"/>
          </a:p>
          <a:p>
            <a:r>
              <a:rPr lang="en-US" dirty="0" smtClean="0"/>
              <a:t>Vulnerability to climate change varies along lines of social difference – race, class, ability, age, and </a:t>
            </a:r>
            <a:r>
              <a:rPr lang="en-US" i="1" dirty="0" smtClean="0"/>
              <a:t>gender</a:t>
            </a:r>
            <a:r>
              <a:rPr lang="en-US" dirty="0" smtClean="0"/>
              <a:t> to name a few</a:t>
            </a:r>
            <a:endParaRPr lang="en-US" dirty="0" smtClean="0"/>
          </a:p>
          <a:p>
            <a:r>
              <a:rPr lang="en-US" dirty="0" smtClean="0"/>
              <a:t>This is because your social status is, generally speaking, a determinant of whether you are exposed to hazard, and whether you are harmed by that exposure</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1026" name="Picture 2" descr="Image result for gender and climate chan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62850" y="0"/>
            <a:ext cx="4629150"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vulnerability</a:t>
            </a:r>
            <a:endParaRPr lang="en-US" dirty="0"/>
          </a:p>
        </p:txBody>
      </p:sp>
      <p:graphicFrame>
        <p:nvGraphicFramePr>
          <p:cNvPr id="5" name="Content Placeholder 4"/>
          <p:cNvGraphicFramePr>
            <a:graphicFrameLocks noGrp="1"/>
          </p:cNvGraphicFramePr>
          <p:nvPr>
            <p:ph idx="1"/>
          </p:nvPr>
        </p:nvGraphicFramePr>
        <p:xfrm>
          <a:off x="676275" y="2011363"/>
          <a:ext cx="10753725" cy="37671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
        <p:nvSpPr>
          <p:cNvPr id="6" name="TextBox 5"/>
          <p:cNvSpPr txBox="1"/>
          <p:nvPr/>
        </p:nvSpPr>
        <p:spPr>
          <a:xfrm>
            <a:off x="812800" y="6019800"/>
            <a:ext cx="10020300" cy="523220"/>
          </a:xfrm>
          <a:prstGeom prst="rect">
            <a:avLst/>
          </a:prstGeom>
          <a:noFill/>
        </p:spPr>
        <p:txBody>
          <a:bodyPr wrap="square" rtlCol="0">
            <a:spAutoFit/>
          </a:bodyPr>
          <a:lstStyle/>
          <a:p>
            <a:pPr algn="ctr"/>
            <a:r>
              <a:rPr lang="en-US" sz="2800" dirty="0" smtClean="0">
                <a:solidFill>
                  <a:schemeClr val="accent1"/>
                </a:solidFill>
              </a:rPr>
              <a:t>A climate-related disaster will affect these women unequally</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3"/>
            <a:ext cx="7546976" cy="1658198"/>
          </a:xfrm>
        </p:spPr>
        <p:txBody>
          <a:bodyPr/>
          <a:lstStyle/>
          <a:p>
            <a:r>
              <a:rPr lang="en-US" dirty="0" smtClean="0"/>
              <a:t>Vulnerability varies by location</a:t>
            </a:r>
            <a:endParaRPr lang="en-US" dirty="0"/>
          </a:p>
        </p:txBody>
      </p:sp>
      <p:sp>
        <p:nvSpPr>
          <p:cNvPr id="3" name="Content Placeholder 2"/>
          <p:cNvSpPr>
            <a:spLocks noGrp="1"/>
          </p:cNvSpPr>
          <p:nvPr>
            <p:ph idx="1"/>
          </p:nvPr>
        </p:nvSpPr>
        <p:spPr>
          <a:xfrm>
            <a:off x="657225" y="2157731"/>
            <a:ext cx="7533630" cy="3766185"/>
          </a:xfrm>
        </p:spPr>
        <p:txBody>
          <a:bodyPr/>
          <a:lstStyle/>
          <a:p>
            <a:r>
              <a:rPr lang="en-US" dirty="0" smtClean="0"/>
              <a:t>Dangerous climate change affects people in the Global South more severely than it affects people in wealthy nations</a:t>
            </a:r>
            <a:endParaRPr lang="en-US" dirty="0" smtClean="0"/>
          </a:p>
          <a:p>
            <a:r>
              <a:rPr lang="en-US" dirty="0" smtClean="0"/>
              <a:t>People in the Global South have fewer resources to deal with climate impacts</a:t>
            </a:r>
            <a:endParaRPr lang="en-US" dirty="0" smtClean="0"/>
          </a:p>
          <a:p>
            <a:r>
              <a:rPr lang="en-US" dirty="0" smtClean="0"/>
              <a:t>Disasters are deadlier in the Global South</a:t>
            </a:r>
            <a:endParaRPr lang="en-US" dirty="0" smtClean="0"/>
          </a:p>
          <a:p>
            <a:r>
              <a:rPr lang="en-US" dirty="0" smtClean="0"/>
              <a:t>Conflict is more likely in the Global South</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2050" name="Picture 2" descr="Image result for gender and climate change"/>
          <p:cNvPicPr>
            <a:picLocks noChangeAspect="1" noChangeArrowheads="1"/>
          </p:cNvPicPr>
          <p:nvPr/>
        </p:nvPicPr>
        <p:blipFill rotWithShape="1">
          <a:blip r:embed="rId1">
            <a:extLst>
              <a:ext uri="{28A0092B-C50C-407E-A947-70E740481C1C}">
                <a14:useLocalDpi xmlns:a14="http://schemas.microsoft.com/office/drawing/2010/main" val="0"/>
              </a:ext>
            </a:extLst>
          </a:blip>
          <a:srcRect l="33878" r="44253"/>
          <a:stretch>
            <a:fillRect/>
          </a:stretch>
        </p:blipFill>
        <p:spPr bwMode="auto">
          <a:xfrm>
            <a:off x="8544815" y="0"/>
            <a:ext cx="336430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men and women affected equally?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30900" y="499533"/>
            <a:ext cx="5499099" cy="1658198"/>
          </a:xfrm>
        </p:spPr>
        <p:txBody>
          <a:bodyPr/>
          <a:lstStyle/>
          <a:p>
            <a:r>
              <a:rPr lang="en-US" dirty="0" smtClean="0"/>
              <a:t>Gender inequalities amplify vulnerability</a:t>
            </a:r>
            <a:endParaRPr lang="en-US" dirty="0"/>
          </a:p>
        </p:txBody>
      </p:sp>
      <p:sp>
        <p:nvSpPr>
          <p:cNvPr id="6" name="Content Placeholder 5"/>
          <p:cNvSpPr>
            <a:spLocks noGrp="1"/>
          </p:cNvSpPr>
          <p:nvPr>
            <p:ph idx="1"/>
          </p:nvPr>
        </p:nvSpPr>
        <p:spPr>
          <a:xfrm>
            <a:off x="5940624" y="2354580"/>
            <a:ext cx="5489375" cy="3766185"/>
          </a:xfrm>
        </p:spPr>
        <p:txBody>
          <a:bodyPr/>
          <a:lstStyle/>
          <a:p>
            <a:r>
              <a:rPr lang="en-US" dirty="0" smtClean="0"/>
              <a:t>People who are already marginalized are more vulnerable to the negative effects of climate change</a:t>
            </a:r>
            <a:endParaRPr lang="en-US" dirty="0" smtClean="0"/>
          </a:p>
          <a:p>
            <a:r>
              <a:rPr lang="en-US" dirty="0" smtClean="0"/>
              <a:t>Gender inequality is a form of marginalization</a:t>
            </a:r>
            <a:endParaRPr lang="en-US" dirty="0" smtClean="0"/>
          </a:p>
          <a:p>
            <a:r>
              <a:rPr lang="en-US" dirty="0" err="1" smtClean="0"/>
              <a:t>Fatma</a:t>
            </a:r>
            <a:r>
              <a:rPr lang="en-US" dirty="0" smtClean="0"/>
              <a:t> Denton describes gender inequality as a ‘layer’ of differentiated vulnerability to climate change</a:t>
            </a:r>
            <a:endParaRPr lang="en-US" dirty="0"/>
          </a:p>
        </p:txBody>
      </p:sp>
      <p:sp>
        <p:nvSpPr>
          <p:cNvPr id="4" name="Slide Number Placeholder 3"/>
          <p:cNvSpPr>
            <a:spLocks noGrp="1"/>
          </p:cNvSpPr>
          <p:nvPr>
            <p:ph type="sldNum" sz="quarter" idx="12"/>
          </p:nvPr>
        </p:nvSpPr>
        <p:spPr/>
        <p:txBody>
          <a:bodyPr/>
          <a:lstStyle/>
          <a:p>
            <a:fld id="{AA8D8AB0-4217-451B-8E22-0F4834B828CE}" type="slidenum">
              <a:rPr lang="en-US" smtClean="0"/>
            </a:fld>
            <a:endParaRPr lang="en-US"/>
          </a:p>
        </p:txBody>
      </p:sp>
      <p:pic>
        <p:nvPicPr>
          <p:cNvPr id="7" name="Picture 2" descr="Image result for gender and climate change"/>
          <p:cNvPicPr>
            <a:picLocks noChangeAspect="1" noChangeArrowheads="1"/>
          </p:cNvPicPr>
          <p:nvPr/>
        </p:nvPicPr>
        <p:blipFill rotWithShape="1">
          <a:blip r:embed="rId1">
            <a:extLst>
              <a:ext uri="{28A0092B-C50C-407E-A947-70E740481C1C}">
                <a14:useLocalDpi xmlns:a14="http://schemas.microsoft.com/office/drawing/2010/main" val="0"/>
              </a:ext>
            </a:extLst>
          </a:blip>
          <a:srcRect l="-1" r="65811"/>
          <a:stretch>
            <a:fillRect/>
          </a:stretch>
        </p:blipFill>
        <p:spPr bwMode="auto">
          <a:xfrm>
            <a:off x="103657" y="0"/>
            <a:ext cx="5348109" cy="69732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0</TotalTime>
  <Words>10669</Words>
  <Application>WPS Presentation</Application>
  <PresentationFormat>Widescreen</PresentationFormat>
  <Paragraphs>221</Paragraphs>
  <Slides>27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Arial</vt:lpstr>
      <vt:lpstr>SimSun</vt:lpstr>
      <vt:lpstr>Wingdings</vt:lpstr>
      <vt:lpstr>Gill Sans MT</vt:lpstr>
      <vt:lpstr>Microsoft YaHei</vt:lpstr>
      <vt:lpstr>Arial Unicode MS</vt:lpstr>
      <vt:lpstr>Calibri</vt:lpstr>
      <vt:lpstr>Metropolitan</vt:lpstr>
      <vt:lpstr>Gender and Climate Change</vt:lpstr>
      <vt:lpstr>Outline of the presentation</vt:lpstr>
      <vt:lpstr>Climate change as a social phenomenon</vt:lpstr>
      <vt:lpstr>Climate change is social</vt:lpstr>
      <vt:lpstr>What is vulnerability?</vt:lpstr>
      <vt:lpstr>Differential vulnerability</vt:lpstr>
      <vt:lpstr>Vulnerability varies by location</vt:lpstr>
      <vt:lpstr>Are men and women affected equally?</vt:lpstr>
      <vt:lpstr>Gender inequalities amplify vulnerability</vt:lpstr>
      <vt:lpstr>Why are women affected differently?</vt:lpstr>
      <vt:lpstr>Case study: Kakota et al 2015</vt:lpstr>
      <vt:lpstr>Women are disproportionately affected by disasters</vt:lpstr>
      <vt:lpstr>PowerPoint 演示文稿</vt:lpstr>
      <vt:lpstr>Women’s vulnerability is intersectional</vt:lpstr>
      <vt:lpstr>Gendered responsibility</vt:lpstr>
      <vt:lpstr>Is gender a part of overconsumption?</vt:lpstr>
      <vt:lpstr>Gender and climate change adaptation</vt:lpstr>
      <vt:lpstr>What is adaptation to climate change?</vt:lpstr>
      <vt:lpstr>Women’s responses to climate change</vt:lpstr>
      <vt:lpstr>Case study: Alston 2011</vt:lpstr>
      <vt:lpstr>Gender and responses to climate change</vt:lpstr>
      <vt:lpstr>Women are more likely to be concerned about climate change</vt:lpstr>
      <vt:lpstr>Women are under-represented in climate change decisions</vt:lpstr>
      <vt:lpstr>Climate mitigation and adaptation can reinforce gender norms</vt:lpstr>
      <vt:lpstr>Women have agency</vt:lpstr>
      <vt:lpstr>Recap</vt:lpstr>
      <vt:lpstr>References</vt:lpstr>
    </vt:vector>
  </TitlesOfParts>
  <Company>North Central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First day of class</dc:title>
  <dc:creator>Windows User</dc:creator>
  <cp:lastModifiedBy>Elaine</cp:lastModifiedBy>
  <cp:revision>24</cp:revision>
  <dcterms:created xsi:type="dcterms:W3CDTF">2019-03-25T21:17:00Z</dcterms:created>
  <dcterms:modified xsi:type="dcterms:W3CDTF">2019-04-10T19:31:17Z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